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 id="2147484450" r:id="rId2"/>
  </p:sldMasterIdLst>
  <p:notesMasterIdLst>
    <p:notesMasterId r:id="rId62"/>
  </p:notesMasterIdLst>
  <p:handoutMasterIdLst>
    <p:handoutMasterId r:id="rId63"/>
  </p:handoutMasterIdLst>
  <p:sldIdLst>
    <p:sldId id="418" r:id="rId3"/>
    <p:sldId id="419" r:id="rId4"/>
    <p:sldId id="471" r:id="rId5"/>
    <p:sldId id="472" r:id="rId6"/>
    <p:sldId id="420" r:id="rId7"/>
    <p:sldId id="421" r:id="rId8"/>
    <p:sldId id="442" r:id="rId9"/>
    <p:sldId id="443" r:id="rId10"/>
    <p:sldId id="475" r:id="rId11"/>
    <p:sldId id="478" r:id="rId12"/>
    <p:sldId id="295" r:id="rId13"/>
    <p:sldId id="561" r:id="rId14"/>
    <p:sldId id="313" r:id="rId15"/>
    <p:sldId id="314" r:id="rId16"/>
    <p:sldId id="315" r:id="rId17"/>
    <p:sldId id="316" r:id="rId18"/>
    <p:sldId id="480" r:id="rId19"/>
    <p:sldId id="555" r:id="rId20"/>
    <p:sldId id="565" r:id="rId21"/>
    <p:sldId id="566" r:id="rId22"/>
    <p:sldId id="309" r:id="rId23"/>
    <p:sldId id="567" r:id="rId24"/>
    <p:sldId id="302" r:id="rId25"/>
    <p:sldId id="569" r:id="rId26"/>
    <p:sldId id="570" r:id="rId27"/>
    <p:sldId id="571" r:id="rId28"/>
    <p:sldId id="568" r:id="rId29"/>
    <p:sldId id="562" r:id="rId30"/>
    <p:sldId id="563" r:id="rId31"/>
    <p:sldId id="422" r:id="rId32"/>
    <p:sldId id="452" r:id="rId33"/>
    <p:sldId id="453" r:id="rId34"/>
    <p:sldId id="408" r:id="rId35"/>
    <p:sldId id="474" r:id="rId36"/>
    <p:sldId id="454" r:id="rId37"/>
    <p:sldId id="459" r:id="rId38"/>
    <p:sldId id="456" r:id="rId39"/>
    <p:sldId id="457" r:id="rId40"/>
    <p:sldId id="468" r:id="rId41"/>
    <p:sldId id="458" r:id="rId42"/>
    <p:sldId id="469" r:id="rId43"/>
    <p:sldId id="470" r:id="rId44"/>
    <p:sldId id="460" r:id="rId45"/>
    <p:sldId id="461" r:id="rId46"/>
    <p:sldId id="423" r:id="rId47"/>
    <p:sldId id="462" r:id="rId48"/>
    <p:sldId id="463" r:id="rId49"/>
    <p:sldId id="465" r:id="rId50"/>
    <p:sldId id="466" r:id="rId51"/>
    <p:sldId id="444" r:id="rId52"/>
    <p:sldId id="445" r:id="rId53"/>
    <p:sldId id="446" r:id="rId54"/>
    <p:sldId id="447" r:id="rId55"/>
    <p:sldId id="448" r:id="rId56"/>
    <p:sldId id="449" r:id="rId57"/>
    <p:sldId id="450" r:id="rId58"/>
    <p:sldId id="451" r:id="rId59"/>
    <p:sldId id="467" r:id="rId60"/>
    <p:sldId id="473" r:id="rId61"/>
  </p:sldIdLst>
  <p:sldSz cx="9144000" cy="6858000" type="screen4x3"/>
  <p:notesSz cx="10234613" cy="70993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40"/>
    <p:restoredTop sz="94694"/>
  </p:normalViewPr>
  <p:slideViewPr>
    <p:cSldViewPr>
      <p:cViewPr varScale="1">
        <p:scale>
          <a:sx n="121" d="100"/>
          <a:sy n="121" d="100"/>
        </p:scale>
        <p:origin x="220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580" y="-90"/>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DB1F442-5C78-EF17-5265-728619A98B36}"/>
              </a:ext>
            </a:extLst>
          </p:cNvPr>
          <p:cNvSpPr>
            <a:spLocks noGrp="1" noChangeArrowheads="1"/>
          </p:cNvSpPr>
          <p:nvPr>
            <p:ph type="hdr" sz="quarter"/>
          </p:nvPr>
        </p:nvSpPr>
        <p:spPr bwMode="auto">
          <a:xfrm>
            <a:off x="0" y="0"/>
            <a:ext cx="4435475" cy="354013"/>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eaLnBrk="1" hangingPunct="1">
              <a:defRPr sz="1300"/>
            </a:lvl1pPr>
          </a:lstStyle>
          <a:p>
            <a:pPr>
              <a:defRPr/>
            </a:pPr>
            <a:endParaRPr lang="en-US" altLang="en-US"/>
          </a:p>
        </p:txBody>
      </p:sp>
      <p:sp>
        <p:nvSpPr>
          <p:cNvPr id="119811" name="Rectangle 3">
            <a:extLst>
              <a:ext uri="{FF2B5EF4-FFF2-40B4-BE49-F238E27FC236}">
                <a16:creationId xmlns:a16="http://schemas.microsoft.com/office/drawing/2014/main" id="{63AA1024-A326-A5CB-1080-F22C858523F8}"/>
              </a:ext>
            </a:extLst>
          </p:cNvPr>
          <p:cNvSpPr>
            <a:spLocks noGrp="1" noChangeArrowheads="1"/>
          </p:cNvSpPr>
          <p:nvPr>
            <p:ph type="dt" sz="quarter" idx="1"/>
          </p:nvPr>
        </p:nvSpPr>
        <p:spPr bwMode="auto">
          <a:xfrm>
            <a:off x="5797550" y="0"/>
            <a:ext cx="4435475" cy="354013"/>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eaLnBrk="1" hangingPunct="1">
              <a:defRPr sz="1300"/>
            </a:lvl1pPr>
          </a:lstStyle>
          <a:p>
            <a:pPr>
              <a:defRPr/>
            </a:pPr>
            <a:endParaRPr lang="en-US" altLang="en-US"/>
          </a:p>
        </p:txBody>
      </p:sp>
      <p:sp>
        <p:nvSpPr>
          <p:cNvPr id="119812" name="Rectangle 4">
            <a:extLst>
              <a:ext uri="{FF2B5EF4-FFF2-40B4-BE49-F238E27FC236}">
                <a16:creationId xmlns:a16="http://schemas.microsoft.com/office/drawing/2014/main" id="{0B2D2ABC-A73B-5E96-A05B-EE6934BDB2F8}"/>
              </a:ext>
            </a:extLst>
          </p:cNvPr>
          <p:cNvSpPr>
            <a:spLocks noGrp="1" noChangeArrowheads="1"/>
          </p:cNvSpPr>
          <p:nvPr>
            <p:ph type="ftr" sz="quarter" idx="2"/>
          </p:nvPr>
        </p:nvSpPr>
        <p:spPr bwMode="auto">
          <a:xfrm>
            <a:off x="0" y="6743700"/>
            <a:ext cx="4435475" cy="354013"/>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eaLnBrk="1" hangingPunct="1">
              <a:defRPr sz="1300"/>
            </a:lvl1pPr>
          </a:lstStyle>
          <a:p>
            <a:pPr>
              <a:defRPr/>
            </a:pPr>
            <a:endParaRPr lang="en-US" altLang="en-US"/>
          </a:p>
        </p:txBody>
      </p:sp>
      <p:sp>
        <p:nvSpPr>
          <p:cNvPr id="119813" name="Rectangle 5">
            <a:extLst>
              <a:ext uri="{FF2B5EF4-FFF2-40B4-BE49-F238E27FC236}">
                <a16:creationId xmlns:a16="http://schemas.microsoft.com/office/drawing/2014/main" id="{F9A4A9F9-41B8-D150-954D-5BD836D17E9C}"/>
              </a:ext>
            </a:extLst>
          </p:cNvPr>
          <p:cNvSpPr>
            <a:spLocks noGrp="1" noChangeArrowheads="1"/>
          </p:cNvSpPr>
          <p:nvPr>
            <p:ph type="sldNum" sz="quarter" idx="3"/>
          </p:nvPr>
        </p:nvSpPr>
        <p:spPr bwMode="auto">
          <a:xfrm>
            <a:off x="5797550" y="6743700"/>
            <a:ext cx="4435475" cy="354013"/>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D86F2CD2-200F-6A46-89C6-1A0E4D9DAC15}" type="slidenum">
              <a:rPr lang="en-GB" altLang="it-IT"/>
              <a:pPr>
                <a:defRPr/>
              </a:pPr>
              <a:t>‹#›</a:t>
            </a:fld>
            <a:endParaRPr lang="en-GB" altLang="it-IT"/>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87263C6-2C84-F7A5-79BA-14DC6CE3B085}"/>
              </a:ext>
            </a:extLst>
          </p:cNvPr>
          <p:cNvSpPr>
            <a:spLocks noGrp="1" noChangeArrowheads="1"/>
          </p:cNvSpPr>
          <p:nvPr>
            <p:ph type="hdr" sz="quarter"/>
          </p:nvPr>
        </p:nvSpPr>
        <p:spPr bwMode="auto">
          <a:xfrm>
            <a:off x="0" y="0"/>
            <a:ext cx="4435475" cy="354013"/>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eaLnBrk="1" hangingPunct="1">
              <a:defRPr sz="1300"/>
            </a:lvl1pPr>
          </a:lstStyle>
          <a:p>
            <a:pPr>
              <a:defRPr/>
            </a:pPr>
            <a:endParaRPr lang="en-US" altLang="en-US"/>
          </a:p>
        </p:txBody>
      </p:sp>
      <p:sp>
        <p:nvSpPr>
          <p:cNvPr id="3075" name="Rectangle 3">
            <a:extLst>
              <a:ext uri="{FF2B5EF4-FFF2-40B4-BE49-F238E27FC236}">
                <a16:creationId xmlns:a16="http://schemas.microsoft.com/office/drawing/2014/main" id="{6BA8E547-5440-8576-D297-E759EBAFC950}"/>
              </a:ext>
            </a:extLst>
          </p:cNvPr>
          <p:cNvSpPr>
            <a:spLocks noGrp="1" noChangeArrowheads="1"/>
          </p:cNvSpPr>
          <p:nvPr>
            <p:ph type="dt" idx="1"/>
          </p:nvPr>
        </p:nvSpPr>
        <p:spPr bwMode="auto">
          <a:xfrm>
            <a:off x="5797550" y="0"/>
            <a:ext cx="4435475" cy="354013"/>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eaLnBrk="1" hangingPunct="1">
              <a:defRPr sz="1300"/>
            </a:lvl1pPr>
          </a:lstStyle>
          <a:p>
            <a:pPr>
              <a:defRPr/>
            </a:pPr>
            <a:endParaRPr lang="en-US" altLang="en-US"/>
          </a:p>
        </p:txBody>
      </p:sp>
      <p:sp>
        <p:nvSpPr>
          <p:cNvPr id="16388" name="Rectangle 4">
            <a:extLst>
              <a:ext uri="{FF2B5EF4-FFF2-40B4-BE49-F238E27FC236}">
                <a16:creationId xmlns:a16="http://schemas.microsoft.com/office/drawing/2014/main" id="{D66CF4F7-D362-B396-96E5-810C361A377A}"/>
              </a:ext>
            </a:extLst>
          </p:cNvPr>
          <p:cNvSpPr>
            <a:spLocks noGrp="1" noRot="1" noChangeAspect="1" noChangeArrowheads="1" noTextEdit="1"/>
          </p:cNvSpPr>
          <p:nvPr>
            <p:ph type="sldImg" idx="2"/>
          </p:nvPr>
        </p:nvSpPr>
        <p:spPr bwMode="auto">
          <a:xfrm>
            <a:off x="3343275" y="533400"/>
            <a:ext cx="3548063" cy="2660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A08A1742-4352-0313-6785-3C29F0CE0AC7}"/>
              </a:ext>
            </a:extLst>
          </p:cNvPr>
          <p:cNvSpPr>
            <a:spLocks noGrp="1" noChangeArrowheads="1"/>
          </p:cNvSpPr>
          <p:nvPr>
            <p:ph type="body" sz="quarter" idx="3"/>
          </p:nvPr>
        </p:nvSpPr>
        <p:spPr bwMode="auto">
          <a:xfrm>
            <a:off x="1022350" y="3371850"/>
            <a:ext cx="8189913" cy="3194050"/>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078" name="Rectangle 6">
            <a:extLst>
              <a:ext uri="{FF2B5EF4-FFF2-40B4-BE49-F238E27FC236}">
                <a16:creationId xmlns:a16="http://schemas.microsoft.com/office/drawing/2014/main" id="{5037524C-B3A0-8C4B-9308-E5B1B843F635}"/>
              </a:ext>
            </a:extLst>
          </p:cNvPr>
          <p:cNvSpPr>
            <a:spLocks noGrp="1" noChangeArrowheads="1"/>
          </p:cNvSpPr>
          <p:nvPr>
            <p:ph type="ftr" sz="quarter" idx="4"/>
          </p:nvPr>
        </p:nvSpPr>
        <p:spPr bwMode="auto">
          <a:xfrm>
            <a:off x="0" y="6743700"/>
            <a:ext cx="4435475" cy="354013"/>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eaLnBrk="1" hangingPunct="1">
              <a:defRPr sz="1300"/>
            </a:lvl1pPr>
          </a:lstStyle>
          <a:p>
            <a:pPr>
              <a:defRPr/>
            </a:pPr>
            <a:endParaRPr lang="en-US" altLang="en-US"/>
          </a:p>
        </p:txBody>
      </p:sp>
      <p:sp>
        <p:nvSpPr>
          <p:cNvPr id="3079" name="Rectangle 7">
            <a:extLst>
              <a:ext uri="{FF2B5EF4-FFF2-40B4-BE49-F238E27FC236}">
                <a16:creationId xmlns:a16="http://schemas.microsoft.com/office/drawing/2014/main" id="{9D64EC80-B9CF-F638-98B4-03146D4CD1CE}"/>
              </a:ext>
            </a:extLst>
          </p:cNvPr>
          <p:cNvSpPr>
            <a:spLocks noGrp="1" noChangeArrowheads="1"/>
          </p:cNvSpPr>
          <p:nvPr>
            <p:ph type="sldNum" sz="quarter" idx="5"/>
          </p:nvPr>
        </p:nvSpPr>
        <p:spPr bwMode="auto">
          <a:xfrm>
            <a:off x="5797550" y="6743700"/>
            <a:ext cx="4435475" cy="354013"/>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C3998628-6E79-EC4B-B949-88D40EDEBA40}" type="slidenum">
              <a:rPr lang="en-GB" altLang="it-IT"/>
              <a:pPr>
                <a:defRPr/>
              </a:pPr>
              <a:t>‹#›</a:t>
            </a:fld>
            <a:endParaRPr lang="en-GB"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978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16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726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4C1C3A35-EED5-361E-7A92-8C5226A4C493}"/>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468F902C-70F7-D001-0A34-A31AE52B6B8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cs typeface="Arial" panose="020B0604020202020204" pitchFamily="34" charset="0"/>
            </a:endParaRPr>
          </a:p>
        </p:txBody>
      </p:sp>
      <p:sp>
        <p:nvSpPr>
          <p:cNvPr id="44035" name="Slide Number Placeholder 3">
            <a:extLst>
              <a:ext uri="{FF2B5EF4-FFF2-40B4-BE49-F238E27FC236}">
                <a16:creationId xmlns:a16="http://schemas.microsoft.com/office/drawing/2014/main" id="{2F9D2400-89B8-4D82-E71D-9C58C8BC826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8034E9-89E3-DE48-88C9-5087FBDE72E8}" type="slidenum">
              <a:rPr lang="en-GB" altLang="it-IT"/>
              <a:pPr/>
              <a:t>45</a:t>
            </a:fld>
            <a:endParaRPr lang="en-GB" alt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92242ACD-5474-500D-B6F2-1D5C8A7AF866}"/>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8BF5A914-EF0C-3BB7-F100-4541DF688A3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cs typeface="Arial" panose="020B0604020202020204" pitchFamily="34" charset="0"/>
            </a:endParaRPr>
          </a:p>
        </p:txBody>
      </p:sp>
      <p:sp>
        <p:nvSpPr>
          <p:cNvPr id="46083" name="Slide Number Placeholder 3">
            <a:extLst>
              <a:ext uri="{FF2B5EF4-FFF2-40B4-BE49-F238E27FC236}">
                <a16:creationId xmlns:a16="http://schemas.microsoft.com/office/drawing/2014/main" id="{E21376DE-1D8C-5584-0EF1-D4AF9B99F7A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919B5B-07C1-B743-9020-0851FE9A1E83}" type="slidenum">
              <a:rPr lang="en-GB" altLang="it-IT"/>
              <a:pPr/>
              <a:t>46</a:t>
            </a:fld>
            <a:endParaRPr lang="en-GB"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6D6A7DF8-6D4B-B6DA-1A13-869ECCBDC08F}"/>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DC5710DA-783C-9904-D045-37424BDFFDC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cs typeface="Arial" panose="020B0604020202020204" pitchFamily="34" charset="0"/>
            </a:endParaRPr>
          </a:p>
        </p:txBody>
      </p:sp>
      <p:sp>
        <p:nvSpPr>
          <p:cNvPr id="48131" name="Slide Number Placeholder 3">
            <a:extLst>
              <a:ext uri="{FF2B5EF4-FFF2-40B4-BE49-F238E27FC236}">
                <a16:creationId xmlns:a16="http://schemas.microsoft.com/office/drawing/2014/main" id="{D87463DD-45BF-E914-6BF7-86B3E461604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60A0C30-1BA3-FC45-AA74-451A30AA0366}" type="slidenum">
              <a:rPr lang="en-GB" altLang="it-IT"/>
              <a:pPr/>
              <a:t>47</a:t>
            </a:fld>
            <a:endParaRPr lang="en-GB" alt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9E8DCD8E-CCBC-7960-35C7-3DD2946C2B3C}"/>
              </a:ext>
            </a:extLst>
          </p:cNvPr>
          <p:cNvSpPr>
            <a:spLocks noGrp="1" noRot="1" noChangeAspect="1" noChangeArrowheads="1" noTextEdit="1"/>
          </p:cNvSpPr>
          <p:nvPr>
            <p:ph type="sldImg"/>
          </p:nvPr>
        </p:nvSpPr>
        <p:spPr>
          <a:ln/>
        </p:spPr>
      </p:sp>
      <p:sp>
        <p:nvSpPr>
          <p:cNvPr id="50178" name="Notes Placeholder 2">
            <a:extLst>
              <a:ext uri="{FF2B5EF4-FFF2-40B4-BE49-F238E27FC236}">
                <a16:creationId xmlns:a16="http://schemas.microsoft.com/office/drawing/2014/main" id="{C0863F05-12D0-6941-3086-36B078394D7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cs typeface="Arial" panose="020B0604020202020204" pitchFamily="34" charset="0"/>
            </a:endParaRPr>
          </a:p>
        </p:txBody>
      </p:sp>
      <p:sp>
        <p:nvSpPr>
          <p:cNvPr id="50179" name="Slide Number Placeholder 3">
            <a:extLst>
              <a:ext uri="{FF2B5EF4-FFF2-40B4-BE49-F238E27FC236}">
                <a16:creationId xmlns:a16="http://schemas.microsoft.com/office/drawing/2014/main" id="{D1432113-8F05-B0FC-E9C5-796BEC7083C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E4622AC-BCAC-9546-9C0A-3A91AB49D1D7}" type="slidenum">
              <a:rPr lang="en-GB" altLang="it-IT"/>
              <a:pPr/>
              <a:t>48</a:t>
            </a:fld>
            <a:endParaRPr lang="en-GB"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7793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2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400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64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587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700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23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9521AD9B-2905-4A7D-97F9-477DAB1FD82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3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82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29237F81-E52B-729F-B0C9-57D079BBCBFF}"/>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5" name="Rectangle 5">
            <a:extLst>
              <a:ext uri="{FF2B5EF4-FFF2-40B4-BE49-F238E27FC236}">
                <a16:creationId xmlns:a16="http://schemas.microsoft.com/office/drawing/2014/main" id="{0315B2FB-7A55-EA0E-8AAF-F70F3C4FC5C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CE6FAB0E-4DEA-5314-F990-627FF4EE9736}"/>
              </a:ext>
            </a:extLst>
          </p:cNvPr>
          <p:cNvSpPr>
            <a:spLocks noGrp="1" noChangeArrowheads="1"/>
          </p:cNvSpPr>
          <p:nvPr>
            <p:ph type="sldNum" sz="quarter" idx="12"/>
          </p:nvPr>
        </p:nvSpPr>
        <p:spPr>
          <a:ln/>
        </p:spPr>
        <p:txBody>
          <a:bodyPr/>
          <a:lstStyle>
            <a:lvl1pPr>
              <a:defRPr/>
            </a:lvl1pPr>
          </a:lstStyle>
          <a:p>
            <a:pPr>
              <a:defRPr/>
            </a:pPr>
            <a:fld id="{BF27110C-20E0-1548-921F-1E514F5A0DF6}" type="slidenum">
              <a:rPr lang="en-GB" altLang="it-IT"/>
              <a:pPr>
                <a:defRPr/>
              </a:pPr>
              <a:t>‹#›</a:t>
            </a:fld>
            <a:r>
              <a:rPr lang="en-GB" altLang="it-IT"/>
              <a:t>     </a:t>
            </a:r>
          </a:p>
        </p:txBody>
      </p:sp>
    </p:spTree>
    <p:extLst>
      <p:ext uri="{BB962C8B-B14F-4D97-AF65-F5344CB8AC3E}">
        <p14:creationId xmlns:p14="http://schemas.microsoft.com/office/powerpoint/2010/main" val="66522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DFB9DC7F-CB92-DCA2-14F7-1CE6B789C4F4}"/>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5" name="Rectangle 5">
            <a:extLst>
              <a:ext uri="{FF2B5EF4-FFF2-40B4-BE49-F238E27FC236}">
                <a16:creationId xmlns:a16="http://schemas.microsoft.com/office/drawing/2014/main" id="{387D8C37-6DD2-2BE2-6671-A5D34B1CECE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28B1D04-FBF9-1AAB-027A-F87789F8C3BB}"/>
              </a:ext>
            </a:extLst>
          </p:cNvPr>
          <p:cNvSpPr>
            <a:spLocks noGrp="1" noChangeArrowheads="1"/>
          </p:cNvSpPr>
          <p:nvPr>
            <p:ph type="sldNum" sz="quarter" idx="12"/>
          </p:nvPr>
        </p:nvSpPr>
        <p:spPr>
          <a:ln/>
        </p:spPr>
        <p:txBody>
          <a:bodyPr/>
          <a:lstStyle>
            <a:lvl1pPr>
              <a:defRPr/>
            </a:lvl1pPr>
          </a:lstStyle>
          <a:p>
            <a:pPr>
              <a:defRPr/>
            </a:pPr>
            <a:fld id="{370A86B4-0ACA-EF44-89D0-1D11F2FCE1FA}" type="slidenum">
              <a:rPr lang="en-GB" altLang="it-IT"/>
              <a:pPr>
                <a:defRPr/>
              </a:pPr>
              <a:t>‹#›</a:t>
            </a:fld>
            <a:r>
              <a:rPr lang="en-GB" altLang="it-IT"/>
              <a:t>     </a:t>
            </a:r>
          </a:p>
        </p:txBody>
      </p:sp>
    </p:spTree>
    <p:extLst>
      <p:ext uri="{BB962C8B-B14F-4D97-AF65-F5344CB8AC3E}">
        <p14:creationId xmlns:p14="http://schemas.microsoft.com/office/powerpoint/2010/main" val="165252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236EC8A8-4A7C-9144-BD88-CCB862330D71}"/>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5" name="Rectangle 5">
            <a:extLst>
              <a:ext uri="{FF2B5EF4-FFF2-40B4-BE49-F238E27FC236}">
                <a16:creationId xmlns:a16="http://schemas.microsoft.com/office/drawing/2014/main" id="{88CC6AD4-02D0-B200-5F0E-480F9802D74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215C372C-5FBD-185F-6DFB-0696A618D77F}"/>
              </a:ext>
            </a:extLst>
          </p:cNvPr>
          <p:cNvSpPr>
            <a:spLocks noGrp="1" noChangeArrowheads="1"/>
          </p:cNvSpPr>
          <p:nvPr>
            <p:ph type="sldNum" sz="quarter" idx="12"/>
          </p:nvPr>
        </p:nvSpPr>
        <p:spPr>
          <a:ln/>
        </p:spPr>
        <p:txBody>
          <a:bodyPr/>
          <a:lstStyle>
            <a:lvl1pPr>
              <a:defRPr/>
            </a:lvl1pPr>
          </a:lstStyle>
          <a:p>
            <a:pPr>
              <a:defRPr/>
            </a:pPr>
            <a:fld id="{51592E21-0FA8-9645-9470-27CC63068200}" type="slidenum">
              <a:rPr lang="en-GB" altLang="it-IT"/>
              <a:pPr>
                <a:defRPr/>
              </a:pPr>
              <a:t>‹#›</a:t>
            </a:fld>
            <a:r>
              <a:rPr lang="en-GB" altLang="it-IT"/>
              <a:t>     </a:t>
            </a:r>
          </a:p>
        </p:txBody>
      </p:sp>
    </p:spTree>
    <p:extLst>
      <p:ext uri="{BB962C8B-B14F-4D97-AF65-F5344CB8AC3E}">
        <p14:creationId xmlns:p14="http://schemas.microsoft.com/office/powerpoint/2010/main" val="4255754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916832"/>
            <a:ext cx="8229600" cy="42093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3">
            <a:extLst>
              <a:ext uri="{FF2B5EF4-FFF2-40B4-BE49-F238E27FC236}">
                <a16:creationId xmlns:a16="http://schemas.microsoft.com/office/drawing/2014/main" id="{1C2D4071-016D-3850-6D7B-315EAEE18DC6}"/>
              </a:ext>
            </a:extLst>
          </p:cNvPr>
          <p:cNvSpPr>
            <a:spLocks noGrp="1"/>
          </p:cNvSpPr>
          <p:nvPr>
            <p:ph type="dt" sz="half" idx="10"/>
          </p:nvPr>
        </p:nvSpPr>
        <p:spPr/>
        <p:txBody>
          <a:bodyPr/>
          <a:lstStyle>
            <a:lvl1pPr>
              <a:defRPr/>
            </a:lvl1pPr>
          </a:lstStyle>
          <a:p>
            <a:pPr>
              <a:defRPr/>
            </a:pPr>
            <a:fld id="{373D8A91-2DF2-D541-968F-3EB43C0F7DE9}" type="datetimeFigureOut">
              <a:rPr lang="en-GB" altLang="en-US"/>
              <a:pPr>
                <a:defRPr/>
              </a:pPr>
              <a:t>02/02/2024</a:t>
            </a:fld>
            <a:endParaRPr lang="en-GB" altLang="en-US"/>
          </a:p>
        </p:txBody>
      </p:sp>
      <p:sp>
        <p:nvSpPr>
          <p:cNvPr id="4" name="Footer Placeholder 4">
            <a:extLst>
              <a:ext uri="{FF2B5EF4-FFF2-40B4-BE49-F238E27FC236}">
                <a16:creationId xmlns:a16="http://schemas.microsoft.com/office/drawing/2014/main" id="{B5A52245-0DBC-3ECC-2BA4-ABA3009A3F7F}"/>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B991D5EF-F72A-9157-995C-F65053AF9ABD}"/>
              </a:ext>
            </a:extLst>
          </p:cNvPr>
          <p:cNvSpPr>
            <a:spLocks noGrp="1"/>
          </p:cNvSpPr>
          <p:nvPr>
            <p:ph type="sldNum" sz="quarter" idx="12"/>
          </p:nvPr>
        </p:nvSpPr>
        <p:spPr/>
        <p:txBody>
          <a:bodyPr/>
          <a:lstStyle>
            <a:lvl1pPr>
              <a:defRPr smtClean="0"/>
            </a:lvl1pPr>
          </a:lstStyle>
          <a:p>
            <a:pPr>
              <a:defRPr/>
            </a:pPr>
            <a:fld id="{6FB44331-9197-D74E-94BF-44533557148A}" type="slidenum">
              <a:rPr lang="en-GB" altLang="en-US"/>
              <a:pPr>
                <a:defRPr/>
              </a:pPr>
              <a:t>‹#›</a:t>
            </a:fld>
            <a:endParaRPr lang="en-GB" altLang="en-US"/>
          </a:p>
        </p:txBody>
      </p:sp>
    </p:spTree>
    <p:extLst>
      <p:ext uri="{BB962C8B-B14F-4D97-AF65-F5344CB8AC3E}">
        <p14:creationId xmlns:p14="http://schemas.microsoft.com/office/powerpoint/2010/main" val="1017794236"/>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916832"/>
            <a:ext cx="8229600" cy="42093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3">
            <a:extLst>
              <a:ext uri="{FF2B5EF4-FFF2-40B4-BE49-F238E27FC236}">
                <a16:creationId xmlns:a16="http://schemas.microsoft.com/office/drawing/2014/main" id="{7DF404C3-EB41-6625-616A-BA7851971ACC}"/>
              </a:ext>
            </a:extLst>
          </p:cNvPr>
          <p:cNvSpPr>
            <a:spLocks noGrp="1"/>
          </p:cNvSpPr>
          <p:nvPr>
            <p:ph type="dt" sz="half" idx="10"/>
          </p:nvPr>
        </p:nvSpPr>
        <p:spPr/>
        <p:txBody>
          <a:bodyPr/>
          <a:lstStyle>
            <a:lvl1pPr>
              <a:defRPr/>
            </a:lvl1pPr>
          </a:lstStyle>
          <a:p>
            <a:pPr>
              <a:defRPr/>
            </a:pPr>
            <a:fld id="{165D3C27-DA90-B54D-B9D1-2F5A694B5667}" type="datetimeFigureOut">
              <a:rPr lang="en-GB" altLang="en-US"/>
              <a:pPr>
                <a:defRPr/>
              </a:pPr>
              <a:t>02/02/2024</a:t>
            </a:fld>
            <a:endParaRPr lang="en-GB" altLang="en-US"/>
          </a:p>
        </p:txBody>
      </p:sp>
      <p:sp>
        <p:nvSpPr>
          <p:cNvPr id="4" name="Footer Placeholder 4">
            <a:extLst>
              <a:ext uri="{FF2B5EF4-FFF2-40B4-BE49-F238E27FC236}">
                <a16:creationId xmlns:a16="http://schemas.microsoft.com/office/drawing/2014/main" id="{18237B10-9C0F-A842-8051-F7A4C187D4E1}"/>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3949175C-3F14-05F0-8C28-13A6E343FFD5}"/>
              </a:ext>
            </a:extLst>
          </p:cNvPr>
          <p:cNvSpPr>
            <a:spLocks noGrp="1"/>
          </p:cNvSpPr>
          <p:nvPr>
            <p:ph type="sldNum" sz="quarter" idx="12"/>
          </p:nvPr>
        </p:nvSpPr>
        <p:spPr/>
        <p:txBody>
          <a:bodyPr/>
          <a:lstStyle>
            <a:lvl1pPr>
              <a:defRPr smtClean="0"/>
            </a:lvl1pPr>
          </a:lstStyle>
          <a:p>
            <a:pPr>
              <a:defRPr/>
            </a:pPr>
            <a:fld id="{5C743C41-23A3-6347-9C36-EBCC478F0069}" type="slidenum">
              <a:rPr lang="en-GB" altLang="en-US"/>
              <a:pPr>
                <a:defRPr/>
              </a:pPr>
              <a:t>‹#›</a:t>
            </a:fld>
            <a:endParaRPr lang="en-GB" altLang="en-US"/>
          </a:p>
        </p:txBody>
      </p:sp>
    </p:spTree>
    <p:extLst>
      <p:ext uri="{BB962C8B-B14F-4D97-AF65-F5344CB8AC3E}">
        <p14:creationId xmlns:p14="http://schemas.microsoft.com/office/powerpoint/2010/main" val="997531743"/>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916832"/>
            <a:ext cx="8229600" cy="42093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3">
            <a:extLst>
              <a:ext uri="{FF2B5EF4-FFF2-40B4-BE49-F238E27FC236}">
                <a16:creationId xmlns:a16="http://schemas.microsoft.com/office/drawing/2014/main" id="{04C20ACD-B179-F072-11E0-B4A34942FA99}"/>
              </a:ext>
            </a:extLst>
          </p:cNvPr>
          <p:cNvSpPr>
            <a:spLocks noGrp="1"/>
          </p:cNvSpPr>
          <p:nvPr>
            <p:ph type="dt" sz="half" idx="10"/>
          </p:nvPr>
        </p:nvSpPr>
        <p:spPr/>
        <p:txBody>
          <a:bodyPr/>
          <a:lstStyle>
            <a:lvl1pPr>
              <a:defRPr/>
            </a:lvl1pPr>
          </a:lstStyle>
          <a:p>
            <a:pPr>
              <a:defRPr/>
            </a:pPr>
            <a:fld id="{77F5A446-D1F5-6441-9A83-137B2357487F}" type="datetimeFigureOut">
              <a:rPr lang="en-GB" altLang="en-US"/>
              <a:pPr>
                <a:defRPr/>
              </a:pPr>
              <a:t>02/02/2024</a:t>
            </a:fld>
            <a:endParaRPr lang="en-GB" altLang="en-US"/>
          </a:p>
        </p:txBody>
      </p:sp>
      <p:sp>
        <p:nvSpPr>
          <p:cNvPr id="4" name="Footer Placeholder 4">
            <a:extLst>
              <a:ext uri="{FF2B5EF4-FFF2-40B4-BE49-F238E27FC236}">
                <a16:creationId xmlns:a16="http://schemas.microsoft.com/office/drawing/2014/main" id="{EECC8684-6E30-2544-0D37-B3ECE628166A}"/>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6EC6C171-8954-4D63-1673-607A6045C154}"/>
              </a:ext>
            </a:extLst>
          </p:cNvPr>
          <p:cNvSpPr>
            <a:spLocks noGrp="1"/>
          </p:cNvSpPr>
          <p:nvPr>
            <p:ph type="sldNum" sz="quarter" idx="12"/>
          </p:nvPr>
        </p:nvSpPr>
        <p:spPr/>
        <p:txBody>
          <a:bodyPr/>
          <a:lstStyle>
            <a:lvl1pPr>
              <a:defRPr smtClean="0"/>
            </a:lvl1pPr>
          </a:lstStyle>
          <a:p>
            <a:pPr>
              <a:defRPr/>
            </a:pPr>
            <a:fld id="{7DE11784-5047-0442-B788-46F28A200486}" type="slidenum">
              <a:rPr lang="en-GB" altLang="en-US"/>
              <a:pPr>
                <a:defRPr/>
              </a:pPr>
              <a:t>‹#›</a:t>
            </a:fld>
            <a:endParaRPr lang="en-GB" altLang="en-US"/>
          </a:p>
        </p:txBody>
      </p:sp>
    </p:spTree>
    <p:extLst>
      <p:ext uri="{BB962C8B-B14F-4D97-AF65-F5344CB8AC3E}">
        <p14:creationId xmlns:p14="http://schemas.microsoft.com/office/powerpoint/2010/main" val="3190963443"/>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685431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0" y="0"/>
            <a:ext cx="9144000" cy="68580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5" name="Номер слайда 21"/>
          <p:cNvSpPr txBox="1">
            <a:spLocks/>
          </p:cNvSpPr>
          <p:nvPr userDrawn="1"/>
        </p:nvSpPr>
        <p:spPr>
          <a:xfrm>
            <a:off x="291205" y="6571277"/>
            <a:ext cx="385301"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z="750" smtClean="0"/>
              <a:pPr/>
              <a:t>‹#›</a:t>
            </a:fld>
            <a:endParaRPr lang="en-US" sz="750" dirty="0"/>
          </a:p>
        </p:txBody>
      </p:sp>
      <p:sp>
        <p:nvSpPr>
          <p:cNvPr id="6" name="Title 4"/>
          <p:cNvSpPr>
            <a:spLocks noGrp="1"/>
          </p:cNvSpPr>
          <p:nvPr>
            <p:ph type="title" hasCustomPrompt="1"/>
          </p:nvPr>
        </p:nvSpPr>
        <p:spPr>
          <a:xfrm>
            <a:off x="1400175" y="4246129"/>
            <a:ext cx="6034768" cy="2438731"/>
          </a:xfrm>
        </p:spPr>
        <p:txBody>
          <a:bodyPr/>
          <a:lstStyle>
            <a:lvl1pPr>
              <a:defRPr sz="4050"/>
            </a:lvl1pPr>
          </a:lstStyle>
          <a:p>
            <a:r>
              <a:rPr lang="en-US" dirty="0"/>
              <a:t>CLICK TO EDIT MASTER TITLE STYLE</a:t>
            </a:r>
          </a:p>
        </p:txBody>
      </p:sp>
    </p:spTree>
    <p:extLst>
      <p:ext uri="{BB962C8B-B14F-4D97-AF65-F5344CB8AC3E}">
        <p14:creationId xmlns:p14="http://schemas.microsoft.com/office/powerpoint/2010/main" val="1272733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400175" y="2618191"/>
            <a:ext cx="3560445" cy="1621619"/>
          </a:xfrm>
        </p:spPr>
        <p:txBody>
          <a:bodyPr/>
          <a:lstStyle>
            <a:lvl1pPr>
              <a:defRPr sz="2700" spc="0"/>
            </a:lvl1pPr>
          </a:lstStyle>
          <a:p>
            <a:r>
              <a:rPr lang="en-US" dirty="0"/>
              <a:t>CLICK TO EDIT MASTER TITLE STYLE</a:t>
            </a:r>
          </a:p>
        </p:txBody>
      </p:sp>
    </p:spTree>
    <p:extLst>
      <p:ext uri="{BB962C8B-B14F-4D97-AF65-F5344CB8AC3E}">
        <p14:creationId xmlns:p14="http://schemas.microsoft.com/office/powerpoint/2010/main" val="1153390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400175" y="996124"/>
            <a:ext cx="3171825" cy="1621619"/>
          </a:xfrm>
        </p:spPr>
        <p:txBody>
          <a:bodyPr/>
          <a:lstStyle>
            <a:lvl1pPr>
              <a:defRPr sz="2700" spc="0"/>
            </a:lvl1pPr>
          </a:lstStyle>
          <a:p>
            <a:r>
              <a:rPr lang="en-US" dirty="0"/>
              <a:t>CLICK TO EDIT MASTER TITLE STYLE</a:t>
            </a:r>
          </a:p>
        </p:txBody>
      </p:sp>
    </p:spTree>
    <p:extLst>
      <p:ext uri="{BB962C8B-B14F-4D97-AF65-F5344CB8AC3E}">
        <p14:creationId xmlns:p14="http://schemas.microsoft.com/office/powerpoint/2010/main" val="2592536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158766" y="671005"/>
            <a:ext cx="7556609" cy="745212"/>
          </a:xfrm>
        </p:spPr>
        <p:txBody>
          <a:bodyPr>
            <a:noAutofit/>
          </a:bodyPr>
          <a:lstStyle>
            <a:lvl1pPr algn="l">
              <a:defRPr sz="2700" spc="0"/>
            </a:lvl1pPr>
          </a:lstStyle>
          <a:p>
            <a:r>
              <a:rPr lang="en-US" dirty="0"/>
              <a:t>CLICK TO EDIT MASTER TITLE STYLE</a:t>
            </a:r>
          </a:p>
        </p:txBody>
      </p:sp>
      <p:sp>
        <p:nvSpPr>
          <p:cNvPr id="4" name="Text Placeholder 10">
            <a:extLst>
              <a:ext uri="{FF2B5EF4-FFF2-40B4-BE49-F238E27FC236}">
                <a16:creationId xmlns:a16="http://schemas.microsoft.com/office/drawing/2014/main" id="{67C995C6-BBB5-3B4F-9763-5F55B3916FE7}"/>
              </a:ext>
            </a:extLst>
          </p:cNvPr>
          <p:cNvSpPr>
            <a:spLocks noGrp="1"/>
          </p:cNvSpPr>
          <p:nvPr>
            <p:ph idx="1"/>
          </p:nvPr>
        </p:nvSpPr>
        <p:spPr>
          <a:xfrm>
            <a:off x="1158766" y="1661160"/>
            <a:ext cx="7556609" cy="4757717"/>
          </a:xfrm>
          <a:prstGeom prst="rect">
            <a:avLst/>
          </a:prstGeom>
        </p:spPr>
        <p:txBody>
          <a:bodyPr vert="horz" lIns="0" tIns="45720" rIns="0" bIns="45720" rtlCol="0">
            <a:noAutofit/>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1949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AD02C796-5FE1-F5B6-EE27-5C93264259BF}"/>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5" name="Rectangle 5">
            <a:extLst>
              <a:ext uri="{FF2B5EF4-FFF2-40B4-BE49-F238E27FC236}">
                <a16:creationId xmlns:a16="http://schemas.microsoft.com/office/drawing/2014/main" id="{FBAC3538-22FB-8FF2-1D54-9EA8DC1FC9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93534703-5102-711A-7B19-11E10F54A87A}"/>
              </a:ext>
            </a:extLst>
          </p:cNvPr>
          <p:cNvSpPr>
            <a:spLocks noGrp="1" noChangeArrowheads="1"/>
          </p:cNvSpPr>
          <p:nvPr>
            <p:ph type="sldNum" sz="quarter" idx="12"/>
          </p:nvPr>
        </p:nvSpPr>
        <p:spPr>
          <a:ln/>
        </p:spPr>
        <p:txBody>
          <a:bodyPr/>
          <a:lstStyle>
            <a:lvl1pPr>
              <a:defRPr/>
            </a:lvl1pPr>
          </a:lstStyle>
          <a:p>
            <a:pPr>
              <a:defRPr/>
            </a:pPr>
            <a:fld id="{9DAD9E42-2878-9B48-9D6C-D8AFD7CB1C30}" type="slidenum">
              <a:rPr lang="en-GB" altLang="it-IT"/>
              <a:pPr>
                <a:defRPr/>
              </a:pPr>
              <a:t>‹#›</a:t>
            </a:fld>
            <a:r>
              <a:rPr lang="en-GB" altLang="it-IT"/>
              <a:t>     </a:t>
            </a:r>
          </a:p>
        </p:txBody>
      </p:sp>
    </p:spTree>
    <p:extLst>
      <p:ext uri="{BB962C8B-B14F-4D97-AF65-F5344CB8AC3E}">
        <p14:creationId xmlns:p14="http://schemas.microsoft.com/office/powerpoint/2010/main" val="1213580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158766" y="671005"/>
            <a:ext cx="7556609" cy="745212"/>
          </a:xfrm>
        </p:spPr>
        <p:txBody>
          <a:bodyPr>
            <a:noAutofit/>
          </a:bodyPr>
          <a:lstStyle>
            <a:lvl1pPr algn="l">
              <a:defRPr sz="2700" spc="0"/>
            </a:lvl1pPr>
          </a:lstStyle>
          <a:p>
            <a:r>
              <a:rPr lang="en-US" dirty="0"/>
              <a:t>CLICK TO EDIT MASTER TITLE STYLE</a:t>
            </a:r>
          </a:p>
        </p:txBody>
      </p:sp>
      <p:sp>
        <p:nvSpPr>
          <p:cNvPr id="4" name="Text Placeholder 10">
            <a:extLst>
              <a:ext uri="{FF2B5EF4-FFF2-40B4-BE49-F238E27FC236}">
                <a16:creationId xmlns:a16="http://schemas.microsoft.com/office/drawing/2014/main" id="{67C995C6-BBB5-3B4F-9763-5F55B3916FE7}"/>
              </a:ext>
            </a:extLst>
          </p:cNvPr>
          <p:cNvSpPr>
            <a:spLocks noGrp="1"/>
          </p:cNvSpPr>
          <p:nvPr>
            <p:ph idx="1"/>
          </p:nvPr>
        </p:nvSpPr>
        <p:spPr>
          <a:xfrm>
            <a:off x="1158766" y="1661160"/>
            <a:ext cx="3673007" cy="4757717"/>
          </a:xfrm>
          <a:prstGeom prst="rect">
            <a:avLst/>
          </a:prstGeom>
        </p:spPr>
        <p:txBody>
          <a:bodyPr vert="horz" lIns="0" tIns="45720" rIns="0" bIns="45720" rtlCol="0">
            <a:noAutofit/>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0">
            <a:extLst>
              <a:ext uri="{FF2B5EF4-FFF2-40B4-BE49-F238E27FC236}">
                <a16:creationId xmlns:a16="http://schemas.microsoft.com/office/drawing/2014/main" id="{54657CDC-790B-5B43-A1E2-05ACC7341BB9}"/>
              </a:ext>
            </a:extLst>
          </p:cNvPr>
          <p:cNvSpPr>
            <a:spLocks noGrp="1"/>
          </p:cNvSpPr>
          <p:nvPr>
            <p:ph idx="11"/>
          </p:nvPr>
        </p:nvSpPr>
        <p:spPr>
          <a:xfrm>
            <a:off x="5070765" y="1661160"/>
            <a:ext cx="3673007" cy="4757717"/>
          </a:xfrm>
          <a:prstGeom prst="rect">
            <a:avLst/>
          </a:prstGeom>
        </p:spPr>
        <p:txBody>
          <a:bodyPr vert="horz" lIns="0" tIns="45720" rIns="0" bIns="45720" rtlCol="0">
            <a:noAutofit/>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2634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ext Placeholder 10">
            <a:extLst>
              <a:ext uri="{FF2B5EF4-FFF2-40B4-BE49-F238E27FC236}">
                <a16:creationId xmlns:a16="http://schemas.microsoft.com/office/drawing/2014/main" id="{AB1C06C6-61D8-E14E-B26A-EC6DF13C56CE}"/>
              </a:ext>
            </a:extLst>
          </p:cNvPr>
          <p:cNvSpPr>
            <a:spLocks noGrp="1"/>
          </p:cNvSpPr>
          <p:nvPr>
            <p:ph idx="1"/>
          </p:nvPr>
        </p:nvSpPr>
        <p:spPr>
          <a:xfrm>
            <a:off x="1158766" y="665018"/>
            <a:ext cx="7556609" cy="5753859"/>
          </a:xfrm>
          <a:prstGeom prst="rect">
            <a:avLst/>
          </a:prstGeom>
        </p:spPr>
        <p:txBody>
          <a:bodyPr vert="horz" lIns="0" tIns="45720" rIns="0" bIns="45720" rtlCol="0">
            <a:noAutofit/>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825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Заголовок 1">
            <a:extLst>
              <a:ext uri="{FF2B5EF4-FFF2-40B4-BE49-F238E27FC236}">
                <a16:creationId xmlns:a16="http://schemas.microsoft.com/office/drawing/2014/main" id="{50367AB8-F1BD-8C4B-9148-198F7FCF43DB}"/>
              </a:ext>
            </a:extLst>
          </p:cNvPr>
          <p:cNvSpPr>
            <a:spLocks noGrp="1"/>
          </p:cNvSpPr>
          <p:nvPr>
            <p:ph type="title"/>
          </p:nvPr>
        </p:nvSpPr>
        <p:spPr>
          <a:xfrm>
            <a:off x="1400175" y="2683755"/>
            <a:ext cx="7315200" cy="1223228"/>
          </a:xfrm>
          <a:prstGeom prst="rect">
            <a:avLst/>
          </a:prstGeom>
          <a:effectLst/>
        </p:spPr>
        <p:txBody>
          <a:bodyPr vert="horz" lIns="0" tIns="192024" rIns="0" bIns="0" rtlCol="0" anchor="t" anchorCtr="0">
            <a:noAutofit/>
          </a:bodyPr>
          <a:lstStyle>
            <a:lvl1pPr>
              <a:defRPr spc="0"/>
            </a:lvl1pPr>
          </a:lstStyle>
          <a:p>
            <a:r>
              <a:rPr lang="en-US" dirty="0"/>
              <a:t>YOUR TITLE HERE</a:t>
            </a:r>
          </a:p>
        </p:txBody>
      </p:sp>
      <p:sp>
        <p:nvSpPr>
          <p:cNvPr id="8" name="Text Placeholder 10">
            <a:extLst>
              <a:ext uri="{FF2B5EF4-FFF2-40B4-BE49-F238E27FC236}">
                <a16:creationId xmlns:a16="http://schemas.microsoft.com/office/drawing/2014/main" id="{9E6C14DE-F4F4-A44E-8CFA-84E772587412}"/>
              </a:ext>
            </a:extLst>
          </p:cNvPr>
          <p:cNvSpPr>
            <a:spLocks noGrp="1"/>
          </p:cNvSpPr>
          <p:nvPr>
            <p:ph idx="1"/>
          </p:nvPr>
        </p:nvSpPr>
        <p:spPr>
          <a:xfrm>
            <a:off x="1381686" y="4061012"/>
            <a:ext cx="7333690" cy="2357864"/>
          </a:xfrm>
          <a:prstGeom prst="rect">
            <a:avLst/>
          </a:prstGeom>
        </p:spPr>
        <p:txBody>
          <a:bodyPr vert="horz" lIns="0" tIns="45720" rIns="0" bIns="45720" rtlCol="0">
            <a:noAutofit/>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9238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400175" y="1181100"/>
            <a:ext cx="5229225" cy="1621619"/>
          </a:xfrm>
        </p:spPr>
        <p:txBody>
          <a:bodyPr/>
          <a:lstStyle>
            <a:lvl1pPr>
              <a:defRPr sz="2700" spc="0"/>
            </a:lvl1pPr>
          </a:lstStyle>
          <a:p>
            <a:r>
              <a:rPr lang="en-US" dirty="0"/>
              <a:t>CLICK TO EDIT MASTER TITLE STYLE</a:t>
            </a:r>
          </a:p>
        </p:txBody>
      </p:sp>
      <p:sp>
        <p:nvSpPr>
          <p:cNvPr id="6" name="Picture Placeholder 4"/>
          <p:cNvSpPr>
            <a:spLocks noGrp="1"/>
          </p:cNvSpPr>
          <p:nvPr>
            <p:ph type="pic" sz="quarter" idx="11" hasCustomPrompt="1"/>
          </p:nvPr>
        </p:nvSpPr>
        <p:spPr>
          <a:xfrm>
            <a:off x="742950" y="3927944"/>
            <a:ext cx="8401050" cy="2930056"/>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Tree>
    <p:extLst>
      <p:ext uri="{BB962C8B-B14F-4D97-AF65-F5344CB8AC3E}">
        <p14:creationId xmlns:p14="http://schemas.microsoft.com/office/powerpoint/2010/main" val="1836303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950" y="4055603"/>
            <a:ext cx="2811283" cy="2798861"/>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6" name="Picture Placeholder 4"/>
          <p:cNvSpPr>
            <a:spLocks noGrp="1"/>
          </p:cNvSpPr>
          <p:nvPr>
            <p:ph type="pic" sz="quarter" idx="12" hasCustomPrompt="1"/>
          </p:nvPr>
        </p:nvSpPr>
        <p:spPr>
          <a:xfrm>
            <a:off x="3554233" y="4055603"/>
            <a:ext cx="2811283" cy="2798861"/>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7" name="Picture Placeholder 4"/>
          <p:cNvSpPr>
            <a:spLocks noGrp="1"/>
          </p:cNvSpPr>
          <p:nvPr>
            <p:ph type="pic" sz="quarter" idx="13" hasCustomPrompt="1"/>
          </p:nvPr>
        </p:nvSpPr>
        <p:spPr>
          <a:xfrm>
            <a:off x="6365516" y="4055603"/>
            <a:ext cx="2778485" cy="2798861"/>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8" name="Title 4"/>
          <p:cNvSpPr>
            <a:spLocks noGrp="1"/>
          </p:cNvSpPr>
          <p:nvPr>
            <p:ph type="title" hasCustomPrompt="1"/>
          </p:nvPr>
        </p:nvSpPr>
        <p:spPr>
          <a:xfrm>
            <a:off x="1400175" y="441411"/>
            <a:ext cx="7315200" cy="810810"/>
          </a:xfrm>
        </p:spPr>
        <p:txBody>
          <a:bodyPr/>
          <a:lstStyle>
            <a:lvl1pPr>
              <a:defRPr sz="27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400175" y="1493520"/>
            <a:ext cx="7315200" cy="2286000"/>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0413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950" y="1349952"/>
            <a:ext cx="2811283" cy="2798861"/>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6" name="Picture Placeholder 4"/>
          <p:cNvSpPr>
            <a:spLocks noGrp="1"/>
          </p:cNvSpPr>
          <p:nvPr>
            <p:ph type="pic" sz="quarter" idx="12" hasCustomPrompt="1"/>
          </p:nvPr>
        </p:nvSpPr>
        <p:spPr>
          <a:xfrm>
            <a:off x="3554233" y="1349952"/>
            <a:ext cx="2811283" cy="2798861"/>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7" name="Picture Placeholder 4"/>
          <p:cNvSpPr>
            <a:spLocks noGrp="1"/>
          </p:cNvSpPr>
          <p:nvPr>
            <p:ph type="pic" sz="quarter" idx="13" hasCustomPrompt="1"/>
          </p:nvPr>
        </p:nvSpPr>
        <p:spPr>
          <a:xfrm>
            <a:off x="6365516" y="1349952"/>
            <a:ext cx="2778485" cy="2798861"/>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8" name="Title 4"/>
          <p:cNvSpPr>
            <a:spLocks noGrp="1"/>
          </p:cNvSpPr>
          <p:nvPr>
            <p:ph type="title" hasCustomPrompt="1"/>
          </p:nvPr>
        </p:nvSpPr>
        <p:spPr>
          <a:xfrm>
            <a:off x="1400175" y="441411"/>
            <a:ext cx="7315200" cy="810810"/>
          </a:xfrm>
        </p:spPr>
        <p:txBody>
          <a:bodyPr/>
          <a:lstStyle>
            <a:lvl1pPr>
              <a:defRPr sz="270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400175" y="4500543"/>
            <a:ext cx="7315200" cy="2050415"/>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783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7" name="Picture Placeholder 4"/>
          <p:cNvSpPr>
            <a:spLocks noGrp="1"/>
          </p:cNvSpPr>
          <p:nvPr>
            <p:ph type="pic" sz="quarter" idx="13" hasCustomPrompt="1"/>
          </p:nvPr>
        </p:nvSpPr>
        <p:spPr>
          <a:xfrm>
            <a:off x="5882640" y="1"/>
            <a:ext cx="3261361" cy="685446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8" name="Title 4"/>
          <p:cNvSpPr>
            <a:spLocks noGrp="1"/>
          </p:cNvSpPr>
          <p:nvPr>
            <p:ph type="title" hasCustomPrompt="1"/>
          </p:nvPr>
        </p:nvSpPr>
        <p:spPr>
          <a:xfrm>
            <a:off x="1400175" y="664931"/>
            <a:ext cx="4177665" cy="1387389"/>
          </a:xfrm>
        </p:spPr>
        <p:txBody>
          <a:bodyPr/>
          <a:lstStyle>
            <a:lvl1pPr>
              <a:defRPr sz="27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400175" y="2157025"/>
            <a:ext cx="4177665" cy="4050736"/>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7549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7" name="Picture Placeholder 4"/>
          <p:cNvSpPr>
            <a:spLocks noGrp="1"/>
          </p:cNvSpPr>
          <p:nvPr>
            <p:ph type="pic" sz="quarter" idx="13" hasCustomPrompt="1"/>
          </p:nvPr>
        </p:nvSpPr>
        <p:spPr>
          <a:xfrm>
            <a:off x="5882640" y="1"/>
            <a:ext cx="3261361" cy="34290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8" name="Title 4"/>
          <p:cNvSpPr>
            <a:spLocks noGrp="1"/>
          </p:cNvSpPr>
          <p:nvPr>
            <p:ph type="title" hasCustomPrompt="1"/>
          </p:nvPr>
        </p:nvSpPr>
        <p:spPr>
          <a:xfrm>
            <a:off x="1400175" y="664931"/>
            <a:ext cx="4177665" cy="1387389"/>
          </a:xfrm>
        </p:spPr>
        <p:txBody>
          <a:bodyPr/>
          <a:lstStyle>
            <a:lvl1pPr>
              <a:defRPr sz="27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400175" y="2157025"/>
            <a:ext cx="4177665" cy="4050736"/>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4">
            <a:extLst>
              <a:ext uri="{FF2B5EF4-FFF2-40B4-BE49-F238E27FC236}">
                <a16:creationId xmlns:a16="http://schemas.microsoft.com/office/drawing/2014/main" id="{A5082EFB-1114-FE47-B838-2915F2B9B91D}"/>
              </a:ext>
            </a:extLst>
          </p:cNvPr>
          <p:cNvSpPr>
            <a:spLocks noGrp="1"/>
          </p:cNvSpPr>
          <p:nvPr>
            <p:ph type="pic" sz="quarter" idx="14" hasCustomPrompt="1"/>
          </p:nvPr>
        </p:nvSpPr>
        <p:spPr>
          <a:xfrm>
            <a:off x="5882640" y="3444242"/>
            <a:ext cx="3261361" cy="3413759"/>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Tree>
    <p:extLst>
      <p:ext uri="{BB962C8B-B14F-4D97-AF65-F5344CB8AC3E}">
        <p14:creationId xmlns:p14="http://schemas.microsoft.com/office/powerpoint/2010/main" val="1357111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6445030" y="1"/>
            <a:ext cx="2698970" cy="2289976"/>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6" name="Picture Placeholder 4"/>
          <p:cNvSpPr>
            <a:spLocks noGrp="1"/>
          </p:cNvSpPr>
          <p:nvPr>
            <p:ph type="pic" sz="quarter" idx="12" hasCustomPrompt="1"/>
          </p:nvPr>
        </p:nvSpPr>
        <p:spPr>
          <a:xfrm>
            <a:off x="6445030" y="2289977"/>
            <a:ext cx="2698970" cy="2289976"/>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7" name="Picture Placeholder 4"/>
          <p:cNvSpPr>
            <a:spLocks noGrp="1"/>
          </p:cNvSpPr>
          <p:nvPr>
            <p:ph type="pic" sz="quarter" idx="13" hasCustomPrompt="1"/>
          </p:nvPr>
        </p:nvSpPr>
        <p:spPr>
          <a:xfrm>
            <a:off x="6445030" y="4573990"/>
            <a:ext cx="2698970" cy="2284011"/>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9" name="Title 4">
            <a:extLst>
              <a:ext uri="{FF2B5EF4-FFF2-40B4-BE49-F238E27FC236}">
                <a16:creationId xmlns:a16="http://schemas.microsoft.com/office/drawing/2014/main" id="{65D61D25-2C22-8E45-A9B3-AAB911B769EF}"/>
              </a:ext>
            </a:extLst>
          </p:cNvPr>
          <p:cNvSpPr>
            <a:spLocks noGrp="1"/>
          </p:cNvSpPr>
          <p:nvPr>
            <p:ph type="title" hasCustomPrompt="1"/>
          </p:nvPr>
        </p:nvSpPr>
        <p:spPr>
          <a:xfrm>
            <a:off x="1400175" y="664931"/>
            <a:ext cx="4596765" cy="1459697"/>
          </a:xfrm>
        </p:spPr>
        <p:txBody>
          <a:bodyPr/>
          <a:lstStyle>
            <a:lvl1pPr>
              <a:defRPr sz="2700" spc="0"/>
            </a:lvl1pPr>
          </a:lstStyle>
          <a:p>
            <a:r>
              <a:rPr lang="en-US" dirty="0"/>
              <a:t>CLICK TO EDIT MASTER TITLE STYLE</a:t>
            </a:r>
          </a:p>
        </p:txBody>
      </p:sp>
      <p:sp>
        <p:nvSpPr>
          <p:cNvPr id="10" name="Content Placeholder 2">
            <a:extLst>
              <a:ext uri="{FF2B5EF4-FFF2-40B4-BE49-F238E27FC236}">
                <a16:creationId xmlns:a16="http://schemas.microsoft.com/office/drawing/2014/main" id="{4712658E-CB5A-AF48-A644-353403DB00D4}"/>
              </a:ext>
            </a:extLst>
          </p:cNvPr>
          <p:cNvSpPr>
            <a:spLocks noGrp="1"/>
          </p:cNvSpPr>
          <p:nvPr>
            <p:ph idx="1"/>
          </p:nvPr>
        </p:nvSpPr>
        <p:spPr>
          <a:xfrm>
            <a:off x="1400175" y="2157025"/>
            <a:ext cx="4596765" cy="4261852"/>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6054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400176" y="1561736"/>
            <a:ext cx="1789339" cy="312783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3" name="Picture Placeholder 4"/>
          <p:cNvSpPr>
            <a:spLocks noGrp="1"/>
          </p:cNvSpPr>
          <p:nvPr>
            <p:ph type="pic" sz="quarter" idx="13" hasCustomPrompt="1"/>
          </p:nvPr>
        </p:nvSpPr>
        <p:spPr>
          <a:xfrm>
            <a:off x="3242130" y="1561736"/>
            <a:ext cx="1789339" cy="312783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4" name="Picture Placeholder 4"/>
          <p:cNvSpPr>
            <a:spLocks noGrp="1"/>
          </p:cNvSpPr>
          <p:nvPr>
            <p:ph type="pic" sz="quarter" idx="14" hasCustomPrompt="1"/>
          </p:nvPr>
        </p:nvSpPr>
        <p:spPr>
          <a:xfrm>
            <a:off x="5084083" y="1561736"/>
            <a:ext cx="3631292" cy="312783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8" name="Title 4">
            <a:extLst>
              <a:ext uri="{FF2B5EF4-FFF2-40B4-BE49-F238E27FC236}">
                <a16:creationId xmlns:a16="http://schemas.microsoft.com/office/drawing/2014/main" id="{167AA0B1-6033-2F4D-A765-7D17EAA0292C}"/>
              </a:ext>
            </a:extLst>
          </p:cNvPr>
          <p:cNvSpPr>
            <a:spLocks noGrp="1"/>
          </p:cNvSpPr>
          <p:nvPr>
            <p:ph type="title" hasCustomPrompt="1"/>
          </p:nvPr>
        </p:nvSpPr>
        <p:spPr>
          <a:xfrm>
            <a:off x="1400175" y="664931"/>
            <a:ext cx="7315200" cy="726990"/>
          </a:xfrm>
        </p:spPr>
        <p:txBody>
          <a:bodyPr/>
          <a:lstStyle>
            <a:lvl1pPr>
              <a:defRPr sz="2700" spc="0"/>
            </a:lvl1pPr>
          </a:lstStyle>
          <a:p>
            <a:r>
              <a:rPr lang="en-US" dirty="0"/>
              <a:t>CLICK TO EDIT MASTER TITLE STYLE</a:t>
            </a:r>
          </a:p>
        </p:txBody>
      </p:sp>
      <p:sp>
        <p:nvSpPr>
          <p:cNvPr id="9" name="Content Placeholder 2">
            <a:extLst>
              <a:ext uri="{FF2B5EF4-FFF2-40B4-BE49-F238E27FC236}">
                <a16:creationId xmlns:a16="http://schemas.microsoft.com/office/drawing/2014/main" id="{F259E27A-E0B3-884A-B625-74AD7AB9771C}"/>
              </a:ext>
            </a:extLst>
          </p:cNvPr>
          <p:cNvSpPr>
            <a:spLocks noGrp="1"/>
          </p:cNvSpPr>
          <p:nvPr>
            <p:ph idx="1"/>
          </p:nvPr>
        </p:nvSpPr>
        <p:spPr>
          <a:xfrm>
            <a:off x="1400175" y="4859381"/>
            <a:ext cx="7315200" cy="1786660"/>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62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B20ACA4-87B1-469C-2DC4-98CAF3B47211}"/>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5" name="Rectangle 5">
            <a:extLst>
              <a:ext uri="{FF2B5EF4-FFF2-40B4-BE49-F238E27FC236}">
                <a16:creationId xmlns:a16="http://schemas.microsoft.com/office/drawing/2014/main" id="{C05B1A9C-1E40-206D-E570-4DFB6848579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84B7274D-58AC-D393-6A9E-C6411E03F994}"/>
              </a:ext>
            </a:extLst>
          </p:cNvPr>
          <p:cNvSpPr>
            <a:spLocks noGrp="1" noChangeArrowheads="1"/>
          </p:cNvSpPr>
          <p:nvPr>
            <p:ph type="sldNum" sz="quarter" idx="12"/>
          </p:nvPr>
        </p:nvSpPr>
        <p:spPr>
          <a:ln/>
        </p:spPr>
        <p:txBody>
          <a:bodyPr/>
          <a:lstStyle>
            <a:lvl1pPr>
              <a:defRPr/>
            </a:lvl1pPr>
          </a:lstStyle>
          <a:p>
            <a:pPr>
              <a:defRPr/>
            </a:pPr>
            <a:fld id="{667AA799-25CA-6848-A9AE-A0845696BC27}" type="slidenum">
              <a:rPr lang="en-GB" altLang="it-IT"/>
              <a:pPr>
                <a:defRPr/>
              </a:pPr>
              <a:t>‹#›</a:t>
            </a:fld>
            <a:r>
              <a:rPr lang="en-GB" altLang="it-IT"/>
              <a:t>     </a:t>
            </a:r>
          </a:p>
        </p:txBody>
      </p:sp>
    </p:spTree>
    <p:extLst>
      <p:ext uri="{BB962C8B-B14F-4D97-AF65-F5344CB8AC3E}">
        <p14:creationId xmlns:p14="http://schemas.microsoft.com/office/powerpoint/2010/main" val="22621900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400175" y="671005"/>
            <a:ext cx="7315200" cy="710756"/>
          </a:xfrm>
        </p:spPr>
        <p:txBody>
          <a:bodyPr/>
          <a:lstStyle>
            <a:lvl1pPr>
              <a:defRPr sz="2700"/>
            </a:lvl1pPr>
          </a:lstStyle>
          <a:p>
            <a:r>
              <a:rPr lang="en-US" dirty="0"/>
              <a:t>CLICK TO EDIT MASTER TITLE STYLE</a:t>
            </a:r>
          </a:p>
        </p:txBody>
      </p:sp>
      <p:sp>
        <p:nvSpPr>
          <p:cNvPr id="6" name="Picture Placeholder 4"/>
          <p:cNvSpPr>
            <a:spLocks noGrp="1"/>
          </p:cNvSpPr>
          <p:nvPr>
            <p:ph type="pic" sz="quarter" idx="11" hasCustomPrompt="1"/>
          </p:nvPr>
        </p:nvSpPr>
        <p:spPr>
          <a:xfrm>
            <a:off x="1400175" y="1607819"/>
            <a:ext cx="7315200" cy="4811058"/>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Tree>
    <p:extLst>
      <p:ext uri="{BB962C8B-B14F-4D97-AF65-F5344CB8AC3E}">
        <p14:creationId xmlns:p14="http://schemas.microsoft.com/office/powerpoint/2010/main" val="1458054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4968240" y="0"/>
            <a:ext cx="4175760" cy="68580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6" name="Title 4"/>
          <p:cNvSpPr>
            <a:spLocks noGrp="1"/>
          </p:cNvSpPr>
          <p:nvPr>
            <p:ph type="title" hasCustomPrompt="1"/>
          </p:nvPr>
        </p:nvSpPr>
        <p:spPr>
          <a:xfrm>
            <a:off x="1400175" y="990270"/>
            <a:ext cx="4810539" cy="2438731"/>
          </a:xfrm>
        </p:spPr>
        <p:txBody>
          <a:bodyPr/>
          <a:lstStyle>
            <a:lvl1pPr>
              <a:defRPr sz="4050"/>
            </a:lvl1pPr>
          </a:lstStyle>
          <a:p>
            <a:r>
              <a:rPr lang="en-US" dirty="0"/>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1400175" y="3667761"/>
            <a:ext cx="3171825" cy="2978280"/>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404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4968240" y="0"/>
            <a:ext cx="4175760" cy="68580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8" name="Title 4">
            <a:extLst>
              <a:ext uri="{FF2B5EF4-FFF2-40B4-BE49-F238E27FC236}">
                <a16:creationId xmlns:a16="http://schemas.microsoft.com/office/drawing/2014/main" id="{B7763118-0811-A045-907D-A37A39B473C7}"/>
              </a:ext>
            </a:extLst>
          </p:cNvPr>
          <p:cNvSpPr>
            <a:spLocks noGrp="1"/>
          </p:cNvSpPr>
          <p:nvPr>
            <p:ph type="title" hasCustomPrompt="1"/>
          </p:nvPr>
        </p:nvSpPr>
        <p:spPr>
          <a:xfrm>
            <a:off x="1151437" y="664746"/>
            <a:ext cx="3420563" cy="1621619"/>
          </a:xfrm>
        </p:spPr>
        <p:txBody>
          <a:bodyPr/>
          <a:lstStyle>
            <a:lvl1pPr>
              <a:defRPr sz="2700" spc="0"/>
            </a:lvl1pPr>
          </a:lstStyle>
          <a:p>
            <a:r>
              <a:rPr lang="en-US" dirty="0"/>
              <a:t>CLICK TO EDIT MASTER TITLE STYLE</a:t>
            </a:r>
          </a:p>
        </p:txBody>
      </p:sp>
      <p:sp>
        <p:nvSpPr>
          <p:cNvPr id="9" name="Content Placeholder 2">
            <a:extLst>
              <a:ext uri="{FF2B5EF4-FFF2-40B4-BE49-F238E27FC236}">
                <a16:creationId xmlns:a16="http://schemas.microsoft.com/office/drawing/2014/main" id="{E2C4E96E-0DBC-9741-978E-351DF7CF4BEA}"/>
              </a:ext>
            </a:extLst>
          </p:cNvPr>
          <p:cNvSpPr>
            <a:spLocks noGrp="1"/>
          </p:cNvSpPr>
          <p:nvPr>
            <p:ph idx="1"/>
          </p:nvPr>
        </p:nvSpPr>
        <p:spPr>
          <a:xfrm>
            <a:off x="1151437" y="2526750"/>
            <a:ext cx="3420563" cy="3670850"/>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15946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950" y="0"/>
            <a:ext cx="4175760" cy="68580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6" name="Title 4"/>
          <p:cNvSpPr>
            <a:spLocks noGrp="1"/>
          </p:cNvSpPr>
          <p:nvPr>
            <p:ph type="title" hasCustomPrompt="1"/>
          </p:nvPr>
        </p:nvSpPr>
        <p:spPr>
          <a:xfrm>
            <a:off x="3904836" y="990270"/>
            <a:ext cx="4810539" cy="2438731"/>
          </a:xfrm>
        </p:spPr>
        <p:txBody>
          <a:bodyPr/>
          <a:lstStyle>
            <a:lvl1pPr algn="r">
              <a:defRPr sz="4050"/>
            </a:lvl1pPr>
          </a:lstStyle>
          <a:p>
            <a:r>
              <a:rPr lang="en-US" dirty="0"/>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5334000" y="3667761"/>
            <a:ext cx="3381375" cy="2978280"/>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86923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950" y="0"/>
            <a:ext cx="3829050" cy="68580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6" name="Title 4"/>
          <p:cNvSpPr>
            <a:spLocks noGrp="1"/>
          </p:cNvSpPr>
          <p:nvPr>
            <p:ph type="title" hasCustomPrompt="1"/>
          </p:nvPr>
        </p:nvSpPr>
        <p:spPr>
          <a:xfrm>
            <a:off x="4898572" y="664746"/>
            <a:ext cx="3816803" cy="1621619"/>
          </a:xfrm>
        </p:spPr>
        <p:txBody>
          <a:bodyPr/>
          <a:lstStyle>
            <a:lvl1pPr>
              <a:defRPr sz="2700" spc="0"/>
            </a:lvl1pPr>
          </a:lstStyle>
          <a:p>
            <a:r>
              <a:rPr lang="en-US" dirty="0"/>
              <a:t>CLICK TO EDIT MASTER TITLE STYLE</a:t>
            </a:r>
          </a:p>
        </p:txBody>
      </p:sp>
      <p:sp>
        <p:nvSpPr>
          <p:cNvPr id="7" name="Content Placeholder 2">
            <a:extLst>
              <a:ext uri="{FF2B5EF4-FFF2-40B4-BE49-F238E27FC236}">
                <a16:creationId xmlns:a16="http://schemas.microsoft.com/office/drawing/2014/main" id="{0353C0E3-CA06-FF4E-9268-38C763A245CD}"/>
              </a:ext>
            </a:extLst>
          </p:cNvPr>
          <p:cNvSpPr>
            <a:spLocks noGrp="1"/>
          </p:cNvSpPr>
          <p:nvPr>
            <p:ph idx="1"/>
          </p:nvPr>
        </p:nvSpPr>
        <p:spPr>
          <a:xfrm>
            <a:off x="4898572" y="2526750"/>
            <a:ext cx="3816803" cy="3670850"/>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41305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950" y="0"/>
            <a:ext cx="8401051" cy="34290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7" name="Title 4"/>
          <p:cNvSpPr>
            <a:spLocks noGrp="1"/>
          </p:cNvSpPr>
          <p:nvPr>
            <p:ph type="title" hasCustomPrompt="1"/>
          </p:nvPr>
        </p:nvSpPr>
        <p:spPr>
          <a:xfrm>
            <a:off x="1400175" y="3715471"/>
            <a:ext cx="3171825" cy="1621619"/>
          </a:xfrm>
        </p:spPr>
        <p:txBody>
          <a:bodyPr/>
          <a:lstStyle>
            <a:lvl1pPr>
              <a:defRPr sz="2700"/>
            </a:lvl1pPr>
          </a:lstStyle>
          <a:p>
            <a:r>
              <a:rPr lang="en-US" dirty="0"/>
              <a:t>CLICK TO EDIT MASTER TITLE STYLE</a:t>
            </a:r>
          </a:p>
        </p:txBody>
      </p:sp>
      <p:sp>
        <p:nvSpPr>
          <p:cNvPr id="6" name="Content Placeholder 2">
            <a:extLst>
              <a:ext uri="{FF2B5EF4-FFF2-40B4-BE49-F238E27FC236}">
                <a16:creationId xmlns:a16="http://schemas.microsoft.com/office/drawing/2014/main" id="{E8A2D389-5092-B541-B85C-948DD9C9B7AA}"/>
              </a:ext>
            </a:extLst>
          </p:cNvPr>
          <p:cNvSpPr>
            <a:spLocks noGrp="1"/>
          </p:cNvSpPr>
          <p:nvPr>
            <p:ph idx="1"/>
          </p:nvPr>
        </p:nvSpPr>
        <p:spPr>
          <a:xfrm>
            <a:off x="4785360" y="3715471"/>
            <a:ext cx="3930015" cy="2930571"/>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9394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400175" y="3429000"/>
            <a:ext cx="7743826" cy="34290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7" name="Title 4"/>
          <p:cNvSpPr>
            <a:spLocks noGrp="1"/>
          </p:cNvSpPr>
          <p:nvPr>
            <p:ph type="title" hasCustomPrompt="1"/>
          </p:nvPr>
        </p:nvSpPr>
        <p:spPr>
          <a:xfrm>
            <a:off x="1400175" y="691325"/>
            <a:ext cx="3171825" cy="1621619"/>
          </a:xfrm>
        </p:spPr>
        <p:txBody>
          <a:bodyPr/>
          <a:lstStyle>
            <a:lvl1pPr>
              <a:defRPr sz="2700"/>
            </a:lvl1pPr>
          </a:lstStyle>
          <a:p>
            <a:r>
              <a:rPr lang="en-US" dirty="0"/>
              <a:t>CLICK TO EDIT MASTER TITLE STYLE</a:t>
            </a:r>
          </a:p>
        </p:txBody>
      </p:sp>
      <p:sp>
        <p:nvSpPr>
          <p:cNvPr id="6" name="Content Placeholder 2">
            <a:extLst>
              <a:ext uri="{FF2B5EF4-FFF2-40B4-BE49-F238E27FC236}">
                <a16:creationId xmlns:a16="http://schemas.microsoft.com/office/drawing/2014/main" id="{A64CFFCC-3559-F84D-A042-1BAFB259196A}"/>
              </a:ext>
            </a:extLst>
          </p:cNvPr>
          <p:cNvSpPr>
            <a:spLocks noGrp="1"/>
          </p:cNvSpPr>
          <p:nvPr>
            <p:ph idx="1"/>
          </p:nvPr>
        </p:nvSpPr>
        <p:spPr>
          <a:xfrm>
            <a:off x="4785360" y="691325"/>
            <a:ext cx="3930015" cy="2285556"/>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7029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400176" y="190862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400175" y="671005"/>
            <a:ext cx="7315200" cy="710756"/>
          </a:xfrm>
        </p:spPr>
        <p:txBody>
          <a:bodyPr/>
          <a:lstStyle>
            <a:lvl1pPr>
              <a:defRPr sz="2700"/>
            </a:lvl1pPr>
          </a:lstStyle>
          <a:p>
            <a:r>
              <a:rPr lang="en-US" dirty="0"/>
              <a:t>CLICK TO EDIT MASTER TITLE STYLE</a:t>
            </a:r>
          </a:p>
        </p:txBody>
      </p:sp>
      <p:sp>
        <p:nvSpPr>
          <p:cNvPr id="11" name="Picture Placeholder 4">
            <a:extLst>
              <a:ext uri="{FF2B5EF4-FFF2-40B4-BE49-F238E27FC236}">
                <a16:creationId xmlns:a16="http://schemas.microsoft.com/office/drawing/2014/main" id="{D910E763-4396-F74C-8903-82D9802B2D74}"/>
              </a:ext>
            </a:extLst>
          </p:cNvPr>
          <p:cNvSpPr>
            <a:spLocks noGrp="1"/>
          </p:cNvSpPr>
          <p:nvPr>
            <p:ph type="pic" sz="quarter" idx="13" hasCustomPrompt="1"/>
          </p:nvPr>
        </p:nvSpPr>
        <p:spPr>
          <a:xfrm>
            <a:off x="2609776" y="190862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2" name="Picture Placeholder 4">
            <a:extLst>
              <a:ext uri="{FF2B5EF4-FFF2-40B4-BE49-F238E27FC236}">
                <a16:creationId xmlns:a16="http://schemas.microsoft.com/office/drawing/2014/main" id="{E94BA5C2-38F4-E14F-AA9C-C3DFC999753E}"/>
              </a:ext>
            </a:extLst>
          </p:cNvPr>
          <p:cNvSpPr>
            <a:spLocks noGrp="1"/>
          </p:cNvSpPr>
          <p:nvPr>
            <p:ph type="pic" sz="quarter" idx="14" hasCustomPrompt="1"/>
          </p:nvPr>
        </p:nvSpPr>
        <p:spPr>
          <a:xfrm>
            <a:off x="3819377" y="190862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3" name="Picture Placeholder 4">
            <a:extLst>
              <a:ext uri="{FF2B5EF4-FFF2-40B4-BE49-F238E27FC236}">
                <a16:creationId xmlns:a16="http://schemas.microsoft.com/office/drawing/2014/main" id="{A9FCD912-C26A-6644-A093-938CD0712E60}"/>
              </a:ext>
            </a:extLst>
          </p:cNvPr>
          <p:cNvSpPr>
            <a:spLocks noGrp="1"/>
          </p:cNvSpPr>
          <p:nvPr>
            <p:ph type="pic" sz="quarter" idx="15" hasCustomPrompt="1"/>
          </p:nvPr>
        </p:nvSpPr>
        <p:spPr>
          <a:xfrm>
            <a:off x="5057776" y="190862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22" name="Picture Placeholder 4">
            <a:extLst>
              <a:ext uri="{FF2B5EF4-FFF2-40B4-BE49-F238E27FC236}">
                <a16:creationId xmlns:a16="http://schemas.microsoft.com/office/drawing/2014/main" id="{2B2E5B3A-B4B2-BD4F-AB85-BFF95E3A2AD7}"/>
              </a:ext>
            </a:extLst>
          </p:cNvPr>
          <p:cNvSpPr>
            <a:spLocks noGrp="1"/>
          </p:cNvSpPr>
          <p:nvPr>
            <p:ph type="pic" sz="quarter" idx="24" hasCustomPrompt="1"/>
          </p:nvPr>
        </p:nvSpPr>
        <p:spPr>
          <a:xfrm>
            <a:off x="6296174" y="190862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23" name="Picture Placeholder 4">
            <a:extLst>
              <a:ext uri="{FF2B5EF4-FFF2-40B4-BE49-F238E27FC236}">
                <a16:creationId xmlns:a16="http://schemas.microsoft.com/office/drawing/2014/main" id="{CC35ADD1-35FD-C44E-BAE2-21F1D63D4DEC}"/>
              </a:ext>
            </a:extLst>
          </p:cNvPr>
          <p:cNvSpPr>
            <a:spLocks noGrp="1"/>
          </p:cNvSpPr>
          <p:nvPr>
            <p:ph type="pic" sz="quarter" idx="25" hasCustomPrompt="1"/>
          </p:nvPr>
        </p:nvSpPr>
        <p:spPr>
          <a:xfrm>
            <a:off x="7534572" y="190862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24" name="Picture Placeholder 4">
            <a:extLst>
              <a:ext uri="{FF2B5EF4-FFF2-40B4-BE49-F238E27FC236}">
                <a16:creationId xmlns:a16="http://schemas.microsoft.com/office/drawing/2014/main" id="{4A064768-5B8B-5740-B764-CCD1215AD7E3}"/>
              </a:ext>
            </a:extLst>
          </p:cNvPr>
          <p:cNvSpPr>
            <a:spLocks noGrp="1"/>
          </p:cNvSpPr>
          <p:nvPr>
            <p:ph type="pic" sz="quarter" idx="26" hasCustomPrompt="1"/>
          </p:nvPr>
        </p:nvSpPr>
        <p:spPr>
          <a:xfrm>
            <a:off x="1400176" y="296526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25" name="Picture Placeholder 4">
            <a:extLst>
              <a:ext uri="{FF2B5EF4-FFF2-40B4-BE49-F238E27FC236}">
                <a16:creationId xmlns:a16="http://schemas.microsoft.com/office/drawing/2014/main" id="{A8ACE225-1838-3544-957D-AACCA7BE3A1A}"/>
              </a:ext>
            </a:extLst>
          </p:cNvPr>
          <p:cNvSpPr>
            <a:spLocks noGrp="1"/>
          </p:cNvSpPr>
          <p:nvPr>
            <p:ph type="pic" sz="quarter" idx="27" hasCustomPrompt="1"/>
          </p:nvPr>
        </p:nvSpPr>
        <p:spPr>
          <a:xfrm>
            <a:off x="2609776" y="296526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26" name="Picture Placeholder 4">
            <a:extLst>
              <a:ext uri="{FF2B5EF4-FFF2-40B4-BE49-F238E27FC236}">
                <a16:creationId xmlns:a16="http://schemas.microsoft.com/office/drawing/2014/main" id="{FD0641E4-640F-8D4E-8C69-BFEE014364E3}"/>
              </a:ext>
            </a:extLst>
          </p:cNvPr>
          <p:cNvSpPr>
            <a:spLocks noGrp="1"/>
          </p:cNvSpPr>
          <p:nvPr>
            <p:ph type="pic" sz="quarter" idx="28" hasCustomPrompt="1"/>
          </p:nvPr>
        </p:nvSpPr>
        <p:spPr>
          <a:xfrm>
            <a:off x="3819377" y="296526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27" name="Picture Placeholder 4">
            <a:extLst>
              <a:ext uri="{FF2B5EF4-FFF2-40B4-BE49-F238E27FC236}">
                <a16:creationId xmlns:a16="http://schemas.microsoft.com/office/drawing/2014/main" id="{0DBFC0DE-039B-2F4E-BFBC-2E3DA0364347}"/>
              </a:ext>
            </a:extLst>
          </p:cNvPr>
          <p:cNvSpPr>
            <a:spLocks noGrp="1"/>
          </p:cNvSpPr>
          <p:nvPr>
            <p:ph type="pic" sz="quarter" idx="29" hasCustomPrompt="1"/>
          </p:nvPr>
        </p:nvSpPr>
        <p:spPr>
          <a:xfrm>
            <a:off x="5057776" y="296526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28" name="Picture Placeholder 4">
            <a:extLst>
              <a:ext uri="{FF2B5EF4-FFF2-40B4-BE49-F238E27FC236}">
                <a16:creationId xmlns:a16="http://schemas.microsoft.com/office/drawing/2014/main" id="{25EA1B11-E5B8-9149-BBE6-13ADFB08F8B5}"/>
              </a:ext>
            </a:extLst>
          </p:cNvPr>
          <p:cNvSpPr>
            <a:spLocks noGrp="1"/>
          </p:cNvSpPr>
          <p:nvPr>
            <p:ph type="pic" sz="quarter" idx="30" hasCustomPrompt="1"/>
          </p:nvPr>
        </p:nvSpPr>
        <p:spPr>
          <a:xfrm>
            <a:off x="6296174" y="296526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29" name="Picture Placeholder 4">
            <a:extLst>
              <a:ext uri="{FF2B5EF4-FFF2-40B4-BE49-F238E27FC236}">
                <a16:creationId xmlns:a16="http://schemas.microsoft.com/office/drawing/2014/main" id="{ECDDA7D5-E29D-2F4F-9BBE-E4BC874FC1DF}"/>
              </a:ext>
            </a:extLst>
          </p:cNvPr>
          <p:cNvSpPr>
            <a:spLocks noGrp="1"/>
          </p:cNvSpPr>
          <p:nvPr>
            <p:ph type="pic" sz="quarter" idx="31" hasCustomPrompt="1"/>
          </p:nvPr>
        </p:nvSpPr>
        <p:spPr>
          <a:xfrm>
            <a:off x="7534572" y="296526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0" name="Picture Placeholder 4">
            <a:extLst>
              <a:ext uri="{FF2B5EF4-FFF2-40B4-BE49-F238E27FC236}">
                <a16:creationId xmlns:a16="http://schemas.microsoft.com/office/drawing/2014/main" id="{D39CEE3D-7E7A-494C-B8D1-6A561A1F8C67}"/>
              </a:ext>
            </a:extLst>
          </p:cNvPr>
          <p:cNvSpPr>
            <a:spLocks noGrp="1"/>
          </p:cNvSpPr>
          <p:nvPr>
            <p:ph type="pic" sz="quarter" idx="32" hasCustomPrompt="1"/>
          </p:nvPr>
        </p:nvSpPr>
        <p:spPr>
          <a:xfrm>
            <a:off x="1400176" y="402190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1" name="Picture Placeholder 4">
            <a:extLst>
              <a:ext uri="{FF2B5EF4-FFF2-40B4-BE49-F238E27FC236}">
                <a16:creationId xmlns:a16="http://schemas.microsoft.com/office/drawing/2014/main" id="{D2F2FBF1-42C4-084B-9B8F-8A6BB412FDFF}"/>
              </a:ext>
            </a:extLst>
          </p:cNvPr>
          <p:cNvSpPr>
            <a:spLocks noGrp="1"/>
          </p:cNvSpPr>
          <p:nvPr>
            <p:ph type="pic" sz="quarter" idx="33" hasCustomPrompt="1"/>
          </p:nvPr>
        </p:nvSpPr>
        <p:spPr>
          <a:xfrm>
            <a:off x="2609776" y="402190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2" name="Picture Placeholder 4">
            <a:extLst>
              <a:ext uri="{FF2B5EF4-FFF2-40B4-BE49-F238E27FC236}">
                <a16:creationId xmlns:a16="http://schemas.microsoft.com/office/drawing/2014/main" id="{99001851-0A29-5945-8461-09C32A1DF560}"/>
              </a:ext>
            </a:extLst>
          </p:cNvPr>
          <p:cNvSpPr>
            <a:spLocks noGrp="1"/>
          </p:cNvSpPr>
          <p:nvPr>
            <p:ph type="pic" sz="quarter" idx="34" hasCustomPrompt="1"/>
          </p:nvPr>
        </p:nvSpPr>
        <p:spPr>
          <a:xfrm>
            <a:off x="3819377" y="402190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3" name="Picture Placeholder 4">
            <a:extLst>
              <a:ext uri="{FF2B5EF4-FFF2-40B4-BE49-F238E27FC236}">
                <a16:creationId xmlns:a16="http://schemas.microsoft.com/office/drawing/2014/main" id="{DC1D8B20-1A51-9C4A-ABDD-DD48B5D1C275}"/>
              </a:ext>
            </a:extLst>
          </p:cNvPr>
          <p:cNvSpPr>
            <a:spLocks noGrp="1"/>
          </p:cNvSpPr>
          <p:nvPr>
            <p:ph type="pic" sz="quarter" idx="35" hasCustomPrompt="1"/>
          </p:nvPr>
        </p:nvSpPr>
        <p:spPr>
          <a:xfrm>
            <a:off x="5057776" y="402190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4" name="Picture Placeholder 4">
            <a:extLst>
              <a:ext uri="{FF2B5EF4-FFF2-40B4-BE49-F238E27FC236}">
                <a16:creationId xmlns:a16="http://schemas.microsoft.com/office/drawing/2014/main" id="{5AA24CC2-0B66-B34D-A228-6AE40A8DE753}"/>
              </a:ext>
            </a:extLst>
          </p:cNvPr>
          <p:cNvSpPr>
            <a:spLocks noGrp="1"/>
          </p:cNvSpPr>
          <p:nvPr>
            <p:ph type="pic" sz="quarter" idx="36" hasCustomPrompt="1"/>
          </p:nvPr>
        </p:nvSpPr>
        <p:spPr>
          <a:xfrm>
            <a:off x="6296174" y="402190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5" name="Picture Placeholder 4">
            <a:extLst>
              <a:ext uri="{FF2B5EF4-FFF2-40B4-BE49-F238E27FC236}">
                <a16:creationId xmlns:a16="http://schemas.microsoft.com/office/drawing/2014/main" id="{5FA8BDB8-5757-C142-AC90-BC8AD95844D0}"/>
              </a:ext>
            </a:extLst>
          </p:cNvPr>
          <p:cNvSpPr>
            <a:spLocks noGrp="1"/>
          </p:cNvSpPr>
          <p:nvPr>
            <p:ph type="pic" sz="quarter" idx="37" hasCustomPrompt="1"/>
          </p:nvPr>
        </p:nvSpPr>
        <p:spPr>
          <a:xfrm>
            <a:off x="7534572" y="402190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6" name="Picture Placeholder 4">
            <a:extLst>
              <a:ext uri="{FF2B5EF4-FFF2-40B4-BE49-F238E27FC236}">
                <a16:creationId xmlns:a16="http://schemas.microsoft.com/office/drawing/2014/main" id="{65AA2FDC-1BAC-F24E-85E0-00EBEC7473C7}"/>
              </a:ext>
            </a:extLst>
          </p:cNvPr>
          <p:cNvSpPr>
            <a:spLocks noGrp="1"/>
          </p:cNvSpPr>
          <p:nvPr>
            <p:ph type="pic" sz="quarter" idx="38" hasCustomPrompt="1"/>
          </p:nvPr>
        </p:nvSpPr>
        <p:spPr>
          <a:xfrm>
            <a:off x="1400176" y="507854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7" name="Picture Placeholder 4">
            <a:extLst>
              <a:ext uri="{FF2B5EF4-FFF2-40B4-BE49-F238E27FC236}">
                <a16:creationId xmlns:a16="http://schemas.microsoft.com/office/drawing/2014/main" id="{72982FDD-C863-2C47-A976-BFBF4777637D}"/>
              </a:ext>
            </a:extLst>
          </p:cNvPr>
          <p:cNvSpPr>
            <a:spLocks noGrp="1"/>
          </p:cNvSpPr>
          <p:nvPr>
            <p:ph type="pic" sz="quarter" idx="39" hasCustomPrompt="1"/>
          </p:nvPr>
        </p:nvSpPr>
        <p:spPr>
          <a:xfrm>
            <a:off x="2609776" y="507854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8" name="Picture Placeholder 4">
            <a:extLst>
              <a:ext uri="{FF2B5EF4-FFF2-40B4-BE49-F238E27FC236}">
                <a16:creationId xmlns:a16="http://schemas.microsoft.com/office/drawing/2014/main" id="{1D2AA8B1-2C53-7940-A97F-72E577896EC9}"/>
              </a:ext>
            </a:extLst>
          </p:cNvPr>
          <p:cNvSpPr>
            <a:spLocks noGrp="1"/>
          </p:cNvSpPr>
          <p:nvPr>
            <p:ph type="pic" sz="quarter" idx="40" hasCustomPrompt="1"/>
          </p:nvPr>
        </p:nvSpPr>
        <p:spPr>
          <a:xfrm>
            <a:off x="3819377" y="507854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39" name="Picture Placeholder 4">
            <a:extLst>
              <a:ext uri="{FF2B5EF4-FFF2-40B4-BE49-F238E27FC236}">
                <a16:creationId xmlns:a16="http://schemas.microsoft.com/office/drawing/2014/main" id="{B695AF4D-D6DC-0944-98EC-F2C964A6D132}"/>
              </a:ext>
            </a:extLst>
          </p:cNvPr>
          <p:cNvSpPr>
            <a:spLocks noGrp="1"/>
          </p:cNvSpPr>
          <p:nvPr>
            <p:ph type="pic" sz="quarter" idx="41" hasCustomPrompt="1"/>
          </p:nvPr>
        </p:nvSpPr>
        <p:spPr>
          <a:xfrm>
            <a:off x="5057776" y="507854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40" name="Picture Placeholder 4">
            <a:extLst>
              <a:ext uri="{FF2B5EF4-FFF2-40B4-BE49-F238E27FC236}">
                <a16:creationId xmlns:a16="http://schemas.microsoft.com/office/drawing/2014/main" id="{002E033C-4E61-6B4F-B553-C83E76F94D8B}"/>
              </a:ext>
            </a:extLst>
          </p:cNvPr>
          <p:cNvSpPr>
            <a:spLocks noGrp="1"/>
          </p:cNvSpPr>
          <p:nvPr>
            <p:ph type="pic" sz="quarter" idx="42" hasCustomPrompt="1"/>
          </p:nvPr>
        </p:nvSpPr>
        <p:spPr>
          <a:xfrm>
            <a:off x="6296174" y="507854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41" name="Picture Placeholder 4">
            <a:extLst>
              <a:ext uri="{FF2B5EF4-FFF2-40B4-BE49-F238E27FC236}">
                <a16:creationId xmlns:a16="http://schemas.microsoft.com/office/drawing/2014/main" id="{750A9437-CEAD-0741-8012-DFC58613492D}"/>
              </a:ext>
            </a:extLst>
          </p:cNvPr>
          <p:cNvSpPr>
            <a:spLocks noGrp="1"/>
          </p:cNvSpPr>
          <p:nvPr>
            <p:ph type="pic" sz="quarter" idx="43" hasCustomPrompt="1"/>
          </p:nvPr>
        </p:nvSpPr>
        <p:spPr>
          <a:xfrm>
            <a:off x="7534572" y="5078548"/>
            <a:ext cx="1069439" cy="91585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Tree>
    <p:extLst>
      <p:ext uri="{BB962C8B-B14F-4D97-AF65-F5344CB8AC3E}">
        <p14:creationId xmlns:p14="http://schemas.microsoft.com/office/powerpoint/2010/main" val="36153781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400175" y="163896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400175" y="671005"/>
            <a:ext cx="7315200" cy="710756"/>
          </a:xfrm>
        </p:spPr>
        <p:txBody>
          <a:bodyPr/>
          <a:lstStyle>
            <a:lvl1pPr>
              <a:defRPr sz="2700"/>
            </a:lvl1pPr>
          </a:lstStyle>
          <a:p>
            <a:r>
              <a:rPr lang="en-US" dirty="0"/>
              <a:t>CLICK TO EDIT MASTER TITLE STYLE</a:t>
            </a:r>
          </a:p>
        </p:txBody>
      </p:sp>
      <p:sp>
        <p:nvSpPr>
          <p:cNvPr id="42" name="Picture Placeholder 4">
            <a:extLst>
              <a:ext uri="{FF2B5EF4-FFF2-40B4-BE49-F238E27FC236}">
                <a16:creationId xmlns:a16="http://schemas.microsoft.com/office/drawing/2014/main" id="{AB69879B-EE95-2340-855D-A9E3FF45B369}"/>
              </a:ext>
            </a:extLst>
          </p:cNvPr>
          <p:cNvSpPr>
            <a:spLocks noGrp="1"/>
          </p:cNvSpPr>
          <p:nvPr>
            <p:ph type="pic" sz="quarter" idx="13" hasCustomPrompt="1"/>
          </p:nvPr>
        </p:nvSpPr>
        <p:spPr>
          <a:xfrm>
            <a:off x="1400175" y="332552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43" name="Picture Placeholder 4">
            <a:extLst>
              <a:ext uri="{FF2B5EF4-FFF2-40B4-BE49-F238E27FC236}">
                <a16:creationId xmlns:a16="http://schemas.microsoft.com/office/drawing/2014/main" id="{81755F83-CEE1-CA4F-9CB2-AD8AF9461FE6}"/>
              </a:ext>
            </a:extLst>
          </p:cNvPr>
          <p:cNvSpPr>
            <a:spLocks noGrp="1"/>
          </p:cNvSpPr>
          <p:nvPr>
            <p:ph type="pic" sz="quarter" idx="14" hasCustomPrompt="1"/>
          </p:nvPr>
        </p:nvSpPr>
        <p:spPr>
          <a:xfrm>
            <a:off x="1400175" y="501208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44" name="Picture Placeholder 4">
            <a:extLst>
              <a:ext uri="{FF2B5EF4-FFF2-40B4-BE49-F238E27FC236}">
                <a16:creationId xmlns:a16="http://schemas.microsoft.com/office/drawing/2014/main" id="{34924851-6C37-C84F-A630-EA87C879C7DF}"/>
              </a:ext>
            </a:extLst>
          </p:cNvPr>
          <p:cNvSpPr>
            <a:spLocks noGrp="1"/>
          </p:cNvSpPr>
          <p:nvPr>
            <p:ph type="pic" sz="quarter" idx="15" hasCustomPrompt="1"/>
          </p:nvPr>
        </p:nvSpPr>
        <p:spPr>
          <a:xfrm>
            <a:off x="3297555" y="163896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45" name="Picture Placeholder 4">
            <a:extLst>
              <a:ext uri="{FF2B5EF4-FFF2-40B4-BE49-F238E27FC236}">
                <a16:creationId xmlns:a16="http://schemas.microsoft.com/office/drawing/2014/main" id="{1591A003-2C51-8747-8121-A00901B69530}"/>
              </a:ext>
            </a:extLst>
          </p:cNvPr>
          <p:cNvSpPr>
            <a:spLocks noGrp="1"/>
          </p:cNvSpPr>
          <p:nvPr>
            <p:ph type="pic" sz="quarter" idx="16" hasCustomPrompt="1"/>
          </p:nvPr>
        </p:nvSpPr>
        <p:spPr>
          <a:xfrm>
            <a:off x="5194935" y="163896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46" name="Picture Placeholder 4">
            <a:extLst>
              <a:ext uri="{FF2B5EF4-FFF2-40B4-BE49-F238E27FC236}">
                <a16:creationId xmlns:a16="http://schemas.microsoft.com/office/drawing/2014/main" id="{E5FC3E9F-0D6F-1A4B-9B98-7EEBF5AEADC0}"/>
              </a:ext>
            </a:extLst>
          </p:cNvPr>
          <p:cNvSpPr>
            <a:spLocks noGrp="1"/>
          </p:cNvSpPr>
          <p:nvPr>
            <p:ph type="pic" sz="quarter" idx="17" hasCustomPrompt="1"/>
          </p:nvPr>
        </p:nvSpPr>
        <p:spPr>
          <a:xfrm>
            <a:off x="7092315" y="163896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47" name="Picture Placeholder 4">
            <a:extLst>
              <a:ext uri="{FF2B5EF4-FFF2-40B4-BE49-F238E27FC236}">
                <a16:creationId xmlns:a16="http://schemas.microsoft.com/office/drawing/2014/main" id="{CEC3CD0E-BFD8-D741-B22E-22F2F41C4FAF}"/>
              </a:ext>
            </a:extLst>
          </p:cNvPr>
          <p:cNvSpPr>
            <a:spLocks noGrp="1"/>
          </p:cNvSpPr>
          <p:nvPr>
            <p:ph type="pic" sz="quarter" idx="18" hasCustomPrompt="1"/>
          </p:nvPr>
        </p:nvSpPr>
        <p:spPr>
          <a:xfrm>
            <a:off x="3297555" y="332552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48" name="Picture Placeholder 4">
            <a:extLst>
              <a:ext uri="{FF2B5EF4-FFF2-40B4-BE49-F238E27FC236}">
                <a16:creationId xmlns:a16="http://schemas.microsoft.com/office/drawing/2014/main" id="{0460D3CE-95FD-684A-91A1-6CCB6968556D}"/>
              </a:ext>
            </a:extLst>
          </p:cNvPr>
          <p:cNvSpPr>
            <a:spLocks noGrp="1"/>
          </p:cNvSpPr>
          <p:nvPr>
            <p:ph type="pic" sz="quarter" idx="19" hasCustomPrompt="1"/>
          </p:nvPr>
        </p:nvSpPr>
        <p:spPr>
          <a:xfrm>
            <a:off x="5194935" y="332552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49" name="Picture Placeholder 4">
            <a:extLst>
              <a:ext uri="{FF2B5EF4-FFF2-40B4-BE49-F238E27FC236}">
                <a16:creationId xmlns:a16="http://schemas.microsoft.com/office/drawing/2014/main" id="{B8B8D087-5B4B-8141-8DB9-81770800BD18}"/>
              </a:ext>
            </a:extLst>
          </p:cNvPr>
          <p:cNvSpPr>
            <a:spLocks noGrp="1"/>
          </p:cNvSpPr>
          <p:nvPr>
            <p:ph type="pic" sz="quarter" idx="20" hasCustomPrompt="1"/>
          </p:nvPr>
        </p:nvSpPr>
        <p:spPr>
          <a:xfrm>
            <a:off x="7092315" y="332552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50" name="Picture Placeholder 4">
            <a:extLst>
              <a:ext uri="{FF2B5EF4-FFF2-40B4-BE49-F238E27FC236}">
                <a16:creationId xmlns:a16="http://schemas.microsoft.com/office/drawing/2014/main" id="{BB5C1B6D-1803-8645-8E13-7DE2A58DE4D3}"/>
              </a:ext>
            </a:extLst>
          </p:cNvPr>
          <p:cNvSpPr>
            <a:spLocks noGrp="1"/>
          </p:cNvSpPr>
          <p:nvPr>
            <p:ph type="pic" sz="quarter" idx="21" hasCustomPrompt="1"/>
          </p:nvPr>
        </p:nvSpPr>
        <p:spPr>
          <a:xfrm>
            <a:off x="3297555" y="501208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51" name="Picture Placeholder 4">
            <a:extLst>
              <a:ext uri="{FF2B5EF4-FFF2-40B4-BE49-F238E27FC236}">
                <a16:creationId xmlns:a16="http://schemas.microsoft.com/office/drawing/2014/main" id="{285C2B50-7632-3747-84F1-900493205CDB}"/>
              </a:ext>
            </a:extLst>
          </p:cNvPr>
          <p:cNvSpPr>
            <a:spLocks noGrp="1"/>
          </p:cNvSpPr>
          <p:nvPr>
            <p:ph type="pic" sz="quarter" idx="22" hasCustomPrompt="1"/>
          </p:nvPr>
        </p:nvSpPr>
        <p:spPr>
          <a:xfrm>
            <a:off x="5194935" y="501208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52" name="Picture Placeholder 4">
            <a:extLst>
              <a:ext uri="{FF2B5EF4-FFF2-40B4-BE49-F238E27FC236}">
                <a16:creationId xmlns:a16="http://schemas.microsoft.com/office/drawing/2014/main" id="{B105B2B0-0C44-D34D-837F-9F695FD2187F}"/>
              </a:ext>
            </a:extLst>
          </p:cNvPr>
          <p:cNvSpPr>
            <a:spLocks noGrp="1"/>
          </p:cNvSpPr>
          <p:nvPr>
            <p:ph type="pic" sz="quarter" idx="23" hasCustomPrompt="1"/>
          </p:nvPr>
        </p:nvSpPr>
        <p:spPr>
          <a:xfrm>
            <a:off x="7092315" y="5012087"/>
            <a:ext cx="1775336" cy="1520373"/>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Tree>
    <p:extLst>
      <p:ext uri="{BB962C8B-B14F-4D97-AF65-F5344CB8AC3E}">
        <p14:creationId xmlns:p14="http://schemas.microsoft.com/office/powerpoint/2010/main" val="20954052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7" hasCustomPrompt="1"/>
          </p:nvPr>
        </p:nvSpPr>
        <p:spPr>
          <a:xfrm>
            <a:off x="1400175" y="1634554"/>
            <a:ext cx="2248444" cy="2997925"/>
          </a:xfrm>
          <a:prstGeom prst="ellipse">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6" name="Picture Placeholder 4"/>
          <p:cNvSpPr>
            <a:spLocks noGrp="1"/>
          </p:cNvSpPr>
          <p:nvPr>
            <p:ph type="pic" sz="quarter" idx="18" hasCustomPrompt="1"/>
          </p:nvPr>
        </p:nvSpPr>
        <p:spPr>
          <a:xfrm>
            <a:off x="3933553" y="1634554"/>
            <a:ext cx="2248444" cy="2997925"/>
          </a:xfrm>
          <a:prstGeom prst="ellipse">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7" name="Picture Placeholder 4"/>
          <p:cNvSpPr>
            <a:spLocks noGrp="1"/>
          </p:cNvSpPr>
          <p:nvPr>
            <p:ph type="pic" sz="quarter" idx="19" hasCustomPrompt="1"/>
          </p:nvPr>
        </p:nvSpPr>
        <p:spPr>
          <a:xfrm>
            <a:off x="6466932" y="1634554"/>
            <a:ext cx="2248444" cy="2997925"/>
          </a:xfrm>
          <a:prstGeom prst="ellipse">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8" name="Title 4"/>
          <p:cNvSpPr>
            <a:spLocks noGrp="1"/>
          </p:cNvSpPr>
          <p:nvPr>
            <p:ph type="title" hasCustomPrompt="1"/>
          </p:nvPr>
        </p:nvSpPr>
        <p:spPr>
          <a:xfrm>
            <a:off x="1400175" y="664745"/>
            <a:ext cx="7315200" cy="757655"/>
          </a:xfrm>
        </p:spPr>
        <p:txBody>
          <a:bodyPr/>
          <a:lstStyle>
            <a:lvl1pPr>
              <a:defRPr sz="2700" spc="0"/>
            </a:lvl1pPr>
          </a:lstStyle>
          <a:p>
            <a:r>
              <a:rPr lang="en-US" dirty="0"/>
              <a:t>CLICK TO EDIT MASTER TITLE STYLE</a:t>
            </a:r>
          </a:p>
        </p:txBody>
      </p:sp>
      <p:sp>
        <p:nvSpPr>
          <p:cNvPr id="9" name="Content Placeholder 2">
            <a:extLst>
              <a:ext uri="{FF2B5EF4-FFF2-40B4-BE49-F238E27FC236}">
                <a16:creationId xmlns:a16="http://schemas.microsoft.com/office/drawing/2014/main" id="{68F39EDD-56E0-DB41-A5F7-712481027C17}"/>
              </a:ext>
            </a:extLst>
          </p:cNvPr>
          <p:cNvSpPr>
            <a:spLocks noGrp="1"/>
          </p:cNvSpPr>
          <p:nvPr>
            <p:ph idx="1"/>
          </p:nvPr>
        </p:nvSpPr>
        <p:spPr>
          <a:xfrm>
            <a:off x="1400175" y="4844631"/>
            <a:ext cx="7315200" cy="1801410"/>
          </a:xfrm>
        </p:spPr>
        <p:txBody>
          <a:bodyPr/>
          <a:lstStyle>
            <a:lvl1pPr marL="342900" indent="-342900">
              <a:buFont typeface="Arial" panose="020B0604020202020204" pitchFamily="34" charset="0"/>
              <a:buChar char="•"/>
              <a:defRPr/>
            </a:lvl1pPr>
            <a:lvl2pPr marL="214313" indent="-214313">
              <a:buFont typeface="Arial" panose="020B0604020202020204" pitchFamily="34" charset="0"/>
              <a:buChar char="•"/>
              <a:defRPr/>
            </a:lvl2pPr>
            <a:lvl3pPr marL="128588" indent="-128588">
              <a:buFont typeface="Arial" panose="020B0604020202020204" pitchFamily="34" charset="0"/>
              <a:buChar char="•"/>
              <a:defRPr/>
            </a:lvl3pPr>
            <a:lvl4pPr marL="128588" indent="-128588">
              <a:buFont typeface="Arial" panose="020B0604020202020204" pitchFamily="34" charset="0"/>
              <a:buChar char="•"/>
              <a:defRPr/>
            </a:lvl4pPr>
            <a:lvl5pPr marL="128588" indent="-128588">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483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37F2C3F2-FE80-16C1-60EE-14C0CBC95968}"/>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6" name="Rectangle 5">
            <a:extLst>
              <a:ext uri="{FF2B5EF4-FFF2-40B4-BE49-F238E27FC236}">
                <a16:creationId xmlns:a16="http://schemas.microsoft.com/office/drawing/2014/main" id="{658D9465-EAE8-DA58-BA9C-767F88AA10B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AB9CF68B-AD82-441E-DE12-25B81F9263AA}"/>
              </a:ext>
            </a:extLst>
          </p:cNvPr>
          <p:cNvSpPr>
            <a:spLocks noGrp="1" noChangeArrowheads="1"/>
          </p:cNvSpPr>
          <p:nvPr>
            <p:ph type="sldNum" sz="quarter" idx="12"/>
          </p:nvPr>
        </p:nvSpPr>
        <p:spPr>
          <a:ln/>
        </p:spPr>
        <p:txBody>
          <a:bodyPr/>
          <a:lstStyle>
            <a:lvl1pPr>
              <a:defRPr/>
            </a:lvl1pPr>
          </a:lstStyle>
          <a:p>
            <a:pPr>
              <a:defRPr/>
            </a:pPr>
            <a:fld id="{BA07DD16-0F1B-1D48-A873-D3F803EA2101}" type="slidenum">
              <a:rPr lang="en-GB" altLang="it-IT"/>
              <a:pPr>
                <a:defRPr/>
              </a:pPr>
              <a:t>‹#›</a:t>
            </a:fld>
            <a:r>
              <a:rPr lang="en-GB" altLang="it-IT"/>
              <a:t>     </a:t>
            </a:r>
          </a:p>
        </p:txBody>
      </p:sp>
    </p:spTree>
    <p:extLst>
      <p:ext uri="{BB962C8B-B14F-4D97-AF65-F5344CB8AC3E}">
        <p14:creationId xmlns:p14="http://schemas.microsoft.com/office/powerpoint/2010/main" val="1192951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5314950" y="0"/>
            <a:ext cx="3829050" cy="68580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6" name="Title 4"/>
          <p:cNvSpPr>
            <a:spLocks noGrp="1"/>
          </p:cNvSpPr>
          <p:nvPr>
            <p:ph type="title" hasCustomPrompt="1"/>
          </p:nvPr>
        </p:nvSpPr>
        <p:spPr>
          <a:xfrm>
            <a:off x="1400175" y="2618191"/>
            <a:ext cx="3171825" cy="1621619"/>
          </a:xfrm>
        </p:spPr>
        <p:txBody>
          <a:bodyPr/>
          <a:lstStyle>
            <a:lvl1pPr>
              <a:defRPr sz="2700"/>
            </a:lvl1pPr>
          </a:lstStyle>
          <a:p>
            <a:r>
              <a:rPr lang="en-US" dirty="0"/>
              <a:t>CLICK TO EDIT MASTER TITLE STYLE</a:t>
            </a:r>
          </a:p>
        </p:txBody>
      </p:sp>
    </p:spTree>
    <p:extLst>
      <p:ext uri="{BB962C8B-B14F-4D97-AF65-F5344CB8AC3E}">
        <p14:creationId xmlns:p14="http://schemas.microsoft.com/office/powerpoint/2010/main" val="40778073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Picture Placeholder 4"/>
          <p:cNvSpPr>
            <a:spLocks noGrp="1"/>
          </p:cNvSpPr>
          <p:nvPr>
            <p:ph type="pic" sz="quarter" idx="11" hasCustomPrompt="1"/>
          </p:nvPr>
        </p:nvSpPr>
        <p:spPr>
          <a:xfrm>
            <a:off x="742950" y="1"/>
            <a:ext cx="8401050" cy="6857999"/>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Tree>
    <p:extLst>
      <p:ext uri="{BB962C8B-B14F-4D97-AF65-F5344CB8AC3E}">
        <p14:creationId xmlns:p14="http://schemas.microsoft.com/office/powerpoint/2010/main" val="36213656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400175" y="664746"/>
            <a:ext cx="5633085" cy="1621619"/>
          </a:xfrm>
        </p:spPr>
        <p:txBody>
          <a:bodyPr/>
          <a:lstStyle>
            <a:lvl1pPr>
              <a:defRPr sz="2700" spc="0"/>
            </a:lvl1pPr>
          </a:lstStyle>
          <a:p>
            <a:r>
              <a:rPr lang="en-US" dirty="0"/>
              <a:t>CLICK TO EDIT MASTER TITLE STYLE</a:t>
            </a:r>
          </a:p>
        </p:txBody>
      </p:sp>
      <p:sp>
        <p:nvSpPr>
          <p:cNvPr id="10" name="Picture Placeholder 4"/>
          <p:cNvSpPr>
            <a:spLocks noGrp="1"/>
          </p:cNvSpPr>
          <p:nvPr>
            <p:ph type="pic" sz="quarter" idx="17" hasCustomPrompt="1"/>
          </p:nvPr>
        </p:nvSpPr>
        <p:spPr>
          <a:xfrm>
            <a:off x="1400176" y="2770416"/>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1" name="Picture Placeholder 4"/>
          <p:cNvSpPr>
            <a:spLocks noGrp="1"/>
          </p:cNvSpPr>
          <p:nvPr>
            <p:ph type="pic" sz="quarter" idx="18" hasCustomPrompt="1"/>
          </p:nvPr>
        </p:nvSpPr>
        <p:spPr>
          <a:xfrm>
            <a:off x="2957513" y="2770416"/>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2" name="Picture Placeholder 4"/>
          <p:cNvSpPr>
            <a:spLocks noGrp="1"/>
          </p:cNvSpPr>
          <p:nvPr>
            <p:ph type="pic" sz="quarter" idx="19" hasCustomPrompt="1"/>
          </p:nvPr>
        </p:nvSpPr>
        <p:spPr>
          <a:xfrm>
            <a:off x="4514851" y="2770416"/>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3" name="Picture Placeholder 4"/>
          <p:cNvSpPr>
            <a:spLocks noGrp="1"/>
          </p:cNvSpPr>
          <p:nvPr>
            <p:ph type="pic" sz="quarter" idx="20" hasCustomPrompt="1"/>
          </p:nvPr>
        </p:nvSpPr>
        <p:spPr>
          <a:xfrm>
            <a:off x="6072188" y="2770416"/>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4" name="Picture Placeholder 4"/>
          <p:cNvSpPr>
            <a:spLocks noGrp="1"/>
          </p:cNvSpPr>
          <p:nvPr>
            <p:ph type="pic" sz="quarter" idx="21" hasCustomPrompt="1"/>
          </p:nvPr>
        </p:nvSpPr>
        <p:spPr>
          <a:xfrm>
            <a:off x="7629525" y="2770416"/>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5" name="Picture Placeholder 4"/>
          <p:cNvSpPr>
            <a:spLocks noGrp="1"/>
          </p:cNvSpPr>
          <p:nvPr>
            <p:ph type="pic" sz="quarter" idx="22" hasCustomPrompt="1"/>
          </p:nvPr>
        </p:nvSpPr>
        <p:spPr>
          <a:xfrm>
            <a:off x="1400176" y="4838700"/>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6" name="Picture Placeholder 4"/>
          <p:cNvSpPr>
            <a:spLocks noGrp="1"/>
          </p:cNvSpPr>
          <p:nvPr>
            <p:ph type="pic" sz="quarter" idx="23" hasCustomPrompt="1"/>
          </p:nvPr>
        </p:nvSpPr>
        <p:spPr>
          <a:xfrm>
            <a:off x="2957513" y="4838700"/>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7" name="Picture Placeholder 4"/>
          <p:cNvSpPr>
            <a:spLocks noGrp="1"/>
          </p:cNvSpPr>
          <p:nvPr>
            <p:ph type="pic" sz="quarter" idx="24" hasCustomPrompt="1"/>
          </p:nvPr>
        </p:nvSpPr>
        <p:spPr>
          <a:xfrm>
            <a:off x="4514851" y="4838700"/>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8" name="Picture Placeholder 4"/>
          <p:cNvSpPr>
            <a:spLocks noGrp="1"/>
          </p:cNvSpPr>
          <p:nvPr>
            <p:ph type="pic" sz="quarter" idx="25" hasCustomPrompt="1"/>
          </p:nvPr>
        </p:nvSpPr>
        <p:spPr>
          <a:xfrm>
            <a:off x="6072188" y="4838700"/>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9" name="Picture Placeholder 4"/>
          <p:cNvSpPr>
            <a:spLocks noGrp="1"/>
          </p:cNvSpPr>
          <p:nvPr>
            <p:ph type="pic" sz="quarter" idx="26" hasCustomPrompt="1"/>
          </p:nvPr>
        </p:nvSpPr>
        <p:spPr>
          <a:xfrm>
            <a:off x="7629525" y="4838700"/>
            <a:ext cx="1514475" cy="2019300"/>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Tree>
    <p:extLst>
      <p:ext uri="{BB962C8B-B14F-4D97-AF65-F5344CB8AC3E}">
        <p14:creationId xmlns:p14="http://schemas.microsoft.com/office/powerpoint/2010/main" val="28657964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400175" y="654586"/>
            <a:ext cx="4451985" cy="1621619"/>
          </a:xfrm>
        </p:spPr>
        <p:txBody>
          <a:bodyPr/>
          <a:lstStyle>
            <a:lvl1pPr>
              <a:defRPr sz="2700" spc="0"/>
            </a:lvl1pPr>
          </a:lstStyle>
          <a:p>
            <a:r>
              <a:rPr lang="en-US" dirty="0"/>
              <a:t>CLICK TO EDIT MASTER TITLE STYLE</a:t>
            </a:r>
          </a:p>
        </p:txBody>
      </p:sp>
      <p:sp>
        <p:nvSpPr>
          <p:cNvPr id="10" name="Picture Placeholder 4"/>
          <p:cNvSpPr>
            <a:spLocks noGrp="1"/>
          </p:cNvSpPr>
          <p:nvPr>
            <p:ph type="pic" sz="quarter" idx="17" hasCustomPrompt="1"/>
          </p:nvPr>
        </p:nvSpPr>
        <p:spPr>
          <a:xfrm>
            <a:off x="1400176" y="2770416"/>
            <a:ext cx="1514475" cy="4087584"/>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1" name="Picture Placeholder 4"/>
          <p:cNvSpPr>
            <a:spLocks noGrp="1"/>
          </p:cNvSpPr>
          <p:nvPr>
            <p:ph type="pic" sz="quarter" idx="18" hasCustomPrompt="1"/>
          </p:nvPr>
        </p:nvSpPr>
        <p:spPr>
          <a:xfrm>
            <a:off x="2957513" y="2770416"/>
            <a:ext cx="1514475" cy="4087584"/>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2" name="Picture Placeholder 4"/>
          <p:cNvSpPr>
            <a:spLocks noGrp="1"/>
          </p:cNvSpPr>
          <p:nvPr>
            <p:ph type="pic" sz="quarter" idx="19" hasCustomPrompt="1"/>
          </p:nvPr>
        </p:nvSpPr>
        <p:spPr>
          <a:xfrm>
            <a:off x="4514851" y="2770416"/>
            <a:ext cx="1514475" cy="4087584"/>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3" name="Picture Placeholder 4"/>
          <p:cNvSpPr>
            <a:spLocks noGrp="1"/>
          </p:cNvSpPr>
          <p:nvPr>
            <p:ph type="pic" sz="quarter" idx="20" hasCustomPrompt="1"/>
          </p:nvPr>
        </p:nvSpPr>
        <p:spPr>
          <a:xfrm>
            <a:off x="6072188" y="2770416"/>
            <a:ext cx="1514475" cy="4087584"/>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
        <p:nvSpPr>
          <p:cNvPr id="14" name="Picture Placeholder 4"/>
          <p:cNvSpPr>
            <a:spLocks noGrp="1"/>
          </p:cNvSpPr>
          <p:nvPr>
            <p:ph type="pic" sz="quarter" idx="21" hasCustomPrompt="1"/>
          </p:nvPr>
        </p:nvSpPr>
        <p:spPr>
          <a:xfrm>
            <a:off x="7629525" y="2770416"/>
            <a:ext cx="1514475" cy="4087584"/>
          </a:xfrm>
          <a:prstGeom prst="rect">
            <a:avLst/>
          </a:prstGeom>
          <a:pattFill prst="pct10">
            <a:fgClr>
              <a:schemeClr val="tx1"/>
            </a:fgClr>
            <a:bgClr>
              <a:schemeClr val="bg1"/>
            </a:bgClr>
          </a:pattFill>
        </p:spPr>
        <p:txBody>
          <a:bodyPr anchor="ctr">
            <a:normAutofit/>
          </a:bodyPr>
          <a:lstStyle>
            <a:lvl1pPr algn="ctr">
              <a:defRPr sz="750" b="1" baseline="0"/>
            </a:lvl1pPr>
          </a:lstStyle>
          <a:p>
            <a:r>
              <a:rPr lang="en-US" dirty="0"/>
              <a:t>Drag &amp; Drop Image</a:t>
            </a:r>
          </a:p>
        </p:txBody>
      </p:sp>
    </p:spTree>
    <p:extLst>
      <p:ext uri="{BB962C8B-B14F-4D97-AF65-F5344CB8AC3E}">
        <p14:creationId xmlns:p14="http://schemas.microsoft.com/office/powerpoint/2010/main" val="9096229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845B88-FDEB-4CC6-80AB-CEDC7D54306E}" type="datetime1">
              <a:rPr lang="en-GB" smtClean="0"/>
              <a:t>02/02/2024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39E6D32-12BF-4400-B108-9D38317F5FEE}" type="slidenum">
              <a:rPr lang="en-GB" smtClean="0"/>
              <a:t>‹#›</a:t>
            </a:fld>
            <a:endParaRPr lang="en-GB"/>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34889" t="20630" r="35210" b="20375"/>
          <a:stretch/>
        </p:blipFill>
        <p:spPr>
          <a:xfrm>
            <a:off x="7647199" y="1"/>
            <a:ext cx="1214413" cy="1918447"/>
          </a:xfrm>
          <a:prstGeom prst="rect">
            <a:avLst/>
          </a:prstGeom>
        </p:spPr>
      </p:pic>
    </p:spTree>
    <p:extLst>
      <p:ext uri="{BB962C8B-B14F-4D97-AF65-F5344CB8AC3E}">
        <p14:creationId xmlns:p14="http://schemas.microsoft.com/office/powerpoint/2010/main" val="7940825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115FD-8DBF-482F-B955-CC11462D3761}" type="datetime1">
              <a:rPr lang="en-GB" smtClean="0"/>
              <a:t>02/02/2024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9E6D32-12BF-4400-B108-9D38317F5FEE}" type="slidenum">
              <a:rPr lang="en-GB" smtClean="0"/>
              <a:t>‹#›</a:t>
            </a:fld>
            <a:endParaRPr lang="en-GB"/>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4889" t="20630" r="35210" b="20375"/>
          <a:stretch/>
        </p:blipFill>
        <p:spPr>
          <a:xfrm>
            <a:off x="7647199" y="1"/>
            <a:ext cx="1214413" cy="1918447"/>
          </a:xfrm>
          <a:prstGeom prst="rect">
            <a:avLst/>
          </a:prstGeom>
        </p:spPr>
      </p:pic>
    </p:spTree>
    <p:extLst>
      <p:ext uri="{BB962C8B-B14F-4D97-AF65-F5344CB8AC3E}">
        <p14:creationId xmlns:p14="http://schemas.microsoft.com/office/powerpoint/2010/main" val="32826083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4EB8C5-3144-48B4-A485-7482AEA9074C}" type="datetime1">
              <a:rPr lang="en-GB" smtClean="0"/>
              <a:t>02/02/2024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9E6D32-12BF-4400-B108-9D38317F5FEE}" type="slidenum">
              <a:rPr lang="en-GB" smtClean="0"/>
              <a:t>‹#›</a:t>
            </a:fld>
            <a:endParaRPr lang="en-GB"/>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4889" t="20630" r="35210" b="20375"/>
          <a:stretch/>
        </p:blipFill>
        <p:spPr>
          <a:xfrm>
            <a:off x="7647199" y="1"/>
            <a:ext cx="1214413" cy="1918447"/>
          </a:xfrm>
          <a:prstGeom prst="rect">
            <a:avLst/>
          </a:prstGeom>
        </p:spPr>
      </p:pic>
    </p:spTree>
    <p:extLst>
      <p:ext uri="{BB962C8B-B14F-4D97-AF65-F5344CB8AC3E}">
        <p14:creationId xmlns:p14="http://schemas.microsoft.com/office/powerpoint/2010/main" val="3459765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916834"/>
            <a:ext cx="8229600" cy="42093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3">
            <a:extLst>
              <a:ext uri="{FF2B5EF4-FFF2-40B4-BE49-F238E27FC236}">
                <a16:creationId xmlns:a16="http://schemas.microsoft.com/office/drawing/2014/main" id="{4E644DDD-B832-7374-939F-E915C32C850D}"/>
              </a:ext>
            </a:extLst>
          </p:cNvPr>
          <p:cNvSpPr>
            <a:spLocks noGrp="1"/>
          </p:cNvSpPr>
          <p:nvPr>
            <p:ph type="dt" sz="half" idx="10"/>
          </p:nvPr>
        </p:nvSpPr>
        <p:spPr/>
        <p:txBody>
          <a:bodyPr/>
          <a:lstStyle>
            <a:lvl1pPr>
              <a:defRPr/>
            </a:lvl1pPr>
          </a:lstStyle>
          <a:p>
            <a:pPr>
              <a:defRPr/>
            </a:pPr>
            <a:fld id="{405DDE23-2356-654D-96E5-62E507BF31B3}" type="datetimeFigureOut">
              <a:rPr lang="en-GB" altLang="en-US"/>
              <a:pPr>
                <a:defRPr/>
              </a:pPr>
              <a:t>02/02/2024</a:t>
            </a:fld>
            <a:endParaRPr lang="en-GB" altLang="en-US"/>
          </a:p>
        </p:txBody>
      </p:sp>
      <p:sp>
        <p:nvSpPr>
          <p:cNvPr id="4" name="Footer Placeholder 4">
            <a:extLst>
              <a:ext uri="{FF2B5EF4-FFF2-40B4-BE49-F238E27FC236}">
                <a16:creationId xmlns:a16="http://schemas.microsoft.com/office/drawing/2014/main" id="{CE6FEAB1-412E-F141-B746-999C3C63662D}"/>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88D42A47-A873-E2AC-2923-869C25C0258C}"/>
              </a:ext>
            </a:extLst>
          </p:cNvPr>
          <p:cNvSpPr>
            <a:spLocks noGrp="1"/>
          </p:cNvSpPr>
          <p:nvPr>
            <p:ph type="sldNum" sz="quarter" idx="12"/>
          </p:nvPr>
        </p:nvSpPr>
        <p:spPr/>
        <p:txBody>
          <a:bodyPr/>
          <a:lstStyle>
            <a:lvl1pPr>
              <a:defRPr smtClean="0"/>
            </a:lvl1pPr>
          </a:lstStyle>
          <a:p>
            <a:pPr>
              <a:defRPr/>
            </a:pPr>
            <a:fld id="{B893EE2B-BBD3-D54A-8B6A-85DE27B98902}" type="slidenum">
              <a:rPr lang="en-GB" altLang="en-US"/>
              <a:pPr>
                <a:defRPr/>
              </a:pPr>
              <a:t>‹#›</a:t>
            </a:fld>
            <a:endParaRPr lang="en-GB" altLang="en-US"/>
          </a:p>
        </p:txBody>
      </p:sp>
    </p:spTree>
    <p:extLst>
      <p:ext uri="{BB962C8B-B14F-4D97-AF65-F5344CB8AC3E}">
        <p14:creationId xmlns:p14="http://schemas.microsoft.com/office/powerpoint/2010/main" val="2415255499"/>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916834"/>
            <a:ext cx="8229600" cy="42093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3">
            <a:extLst>
              <a:ext uri="{FF2B5EF4-FFF2-40B4-BE49-F238E27FC236}">
                <a16:creationId xmlns:a16="http://schemas.microsoft.com/office/drawing/2014/main" id="{388B1BA0-4AED-1467-E23C-1C04AE6914F6}"/>
              </a:ext>
            </a:extLst>
          </p:cNvPr>
          <p:cNvSpPr>
            <a:spLocks noGrp="1"/>
          </p:cNvSpPr>
          <p:nvPr>
            <p:ph type="dt" sz="half" idx="10"/>
          </p:nvPr>
        </p:nvSpPr>
        <p:spPr/>
        <p:txBody>
          <a:bodyPr/>
          <a:lstStyle>
            <a:lvl1pPr>
              <a:defRPr/>
            </a:lvl1pPr>
          </a:lstStyle>
          <a:p>
            <a:pPr>
              <a:defRPr/>
            </a:pPr>
            <a:fld id="{E5EA553F-538C-3544-A327-DF66B54D0A74}" type="datetimeFigureOut">
              <a:rPr lang="en-GB" altLang="en-US"/>
              <a:pPr>
                <a:defRPr/>
              </a:pPr>
              <a:t>02/02/2024</a:t>
            </a:fld>
            <a:endParaRPr lang="en-GB" altLang="en-US"/>
          </a:p>
        </p:txBody>
      </p:sp>
      <p:sp>
        <p:nvSpPr>
          <p:cNvPr id="4" name="Footer Placeholder 4">
            <a:extLst>
              <a:ext uri="{FF2B5EF4-FFF2-40B4-BE49-F238E27FC236}">
                <a16:creationId xmlns:a16="http://schemas.microsoft.com/office/drawing/2014/main" id="{3359D3D7-E77C-3D1A-B8CB-8F0D37296176}"/>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10DEBBDF-B0C1-9460-381B-2DE77FDD5215}"/>
              </a:ext>
            </a:extLst>
          </p:cNvPr>
          <p:cNvSpPr>
            <a:spLocks noGrp="1"/>
          </p:cNvSpPr>
          <p:nvPr>
            <p:ph type="sldNum" sz="quarter" idx="12"/>
          </p:nvPr>
        </p:nvSpPr>
        <p:spPr/>
        <p:txBody>
          <a:bodyPr/>
          <a:lstStyle>
            <a:lvl1pPr>
              <a:defRPr smtClean="0"/>
            </a:lvl1pPr>
          </a:lstStyle>
          <a:p>
            <a:pPr>
              <a:defRPr/>
            </a:pPr>
            <a:fld id="{F403C5AF-C454-274E-A445-CC8835C719EF}" type="slidenum">
              <a:rPr lang="en-GB" altLang="en-US"/>
              <a:pPr>
                <a:defRPr/>
              </a:pPr>
              <a:t>‹#›</a:t>
            </a:fld>
            <a:endParaRPr lang="en-GB" altLang="en-US"/>
          </a:p>
        </p:txBody>
      </p:sp>
    </p:spTree>
    <p:extLst>
      <p:ext uri="{BB962C8B-B14F-4D97-AF65-F5344CB8AC3E}">
        <p14:creationId xmlns:p14="http://schemas.microsoft.com/office/powerpoint/2010/main" val="140365442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7C19E2C8-080B-E3B8-58DC-FC8D1AE2A727}"/>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8" name="Rectangle 5">
            <a:extLst>
              <a:ext uri="{FF2B5EF4-FFF2-40B4-BE49-F238E27FC236}">
                <a16:creationId xmlns:a16="http://schemas.microsoft.com/office/drawing/2014/main" id="{EE36AF65-3D27-EA9B-7CFD-647AF3728F8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10F8847C-B005-7C25-BACD-D8E4C523B9FD}"/>
              </a:ext>
            </a:extLst>
          </p:cNvPr>
          <p:cNvSpPr>
            <a:spLocks noGrp="1" noChangeArrowheads="1"/>
          </p:cNvSpPr>
          <p:nvPr>
            <p:ph type="sldNum" sz="quarter" idx="12"/>
          </p:nvPr>
        </p:nvSpPr>
        <p:spPr>
          <a:ln/>
        </p:spPr>
        <p:txBody>
          <a:bodyPr/>
          <a:lstStyle>
            <a:lvl1pPr>
              <a:defRPr/>
            </a:lvl1pPr>
          </a:lstStyle>
          <a:p>
            <a:pPr>
              <a:defRPr/>
            </a:pPr>
            <a:fld id="{6BDD8D29-B9A9-F345-8F08-EFC8D0734BF2}" type="slidenum">
              <a:rPr lang="en-GB" altLang="it-IT"/>
              <a:pPr>
                <a:defRPr/>
              </a:pPr>
              <a:t>‹#›</a:t>
            </a:fld>
            <a:r>
              <a:rPr lang="en-GB" altLang="it-IT"/>
              <a:t>     </a:t>
            </a:r>
          </a:p>
        </p:txBody>
      </p:sp>
    </p:spTree>
    <p:extLst>
      <p:ext uri="{BB962C8B-B14F-4D97-AF65-F5344CB8AC3E}">
        <p14:creationId xmlns:p14="http://schemas.microsoft.com/office/powerpoint/2010/main" val="943663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1CF904B-F438-D132-1E9E-4FF104272B4F}"/>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4" name="Rectangle 5">
            <a:extLst>
              <a:ext uri="{FF2B5EF4-FFF2-40B4-BE49-F238E27FC236}">
                <a16:creationId xmlns:a16="http://schemas.microsoft.com/office/drawing/2014/main" id="{B2549974-A32C-3379-5CCB-34CB31B97B4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90B3353C-EA91-6B23-2F37-C3B77EEBE103}"/>
              </a:ext>
            </a:extLst>
          </p:cNvPr>
          <p:cNvSpPr>
            <a:spLocks noGrp="1" noChangeArrowheads="1"/>
          </p:cNvSpPr>
          <p:nvPr>
            <p:ph type="sldNum" sz="quarter" idx="12"/>
          </p:nvPr>
        </p:nvSpPr>
        <p:spPr>
          <a:ln/>
        </p:spPr>
        <p:txBody>
          <a:bodyPr/>
          <a:lstStyle>
            <a:lvl1pPr>
              <a:defRPr/>
            </a:lvl1pPr>
          </a:lstStyle>
          <a:p>
            <a:pPr>
              <a:defRPr/>
            </a:pPr>
            <a:fld id="{2AC78BB2-05A9-6E4B-8EC9-7180D84A8BFA}" type="slidenum">
              <a:rPr lang="en-GB" altLang="it-IT"/>
              <a:pPr>
                <a:defRPr/>
              </a:pPr>
              <a:t>‹#›</a:t>
            </a:fld>
            <a:r>
              <a:rPr lang="en-GB" altLang="it-IT"/>
              <a:t>     </a:t>
            </a:r>
          </a:p>
        </p:txBody>
      </p:sp>
    </p:spTree>
    <p:extLst>
      <p:ext uri="{BB962C8B-B14F-4D97-AF65-F5344CB8AC3E}">
        <p14:creationId xmlns:p14="http://schemas.microsoft.com/office/powerpoint/2010/main" val="3018916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B6456E7-CD64-C178-1934-0DC9714FF26A}"/>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3" name="Rectangle 5">
            <a:extLst>
              <a:ext uri="{FF2B5EF4-FFF2-40B4-BE49-F238E27FC236}">
                <a16:creationId xmlns:a16="http://schemas.microsoft.com/office/drawing/2014/main" id="{06DB3224-2992-DF18-57E8-F2368BE6E39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80196462-3816-3ABB-6486-013EC6DD27A9}"/>
              </a:ext>
            </a:extLst>
          </p:cNvPr>
          <p:cNvSpPr>
            <a:spLocks noGrp="1" noChangeArrowheads="1"/>
          </p:cNvSpPr>
          <p:nvPr>
            <p:ph type="sldNum" sz="quarter" idx="12"/>
          </p:nvPr>
        </p:nvSpPr>
        <p:spPr>
          <a:ln/>
        </p:spPr>
        <p:txBody>
          <a:bodyPr/>
          <a:lstStyle>
            <a:lvl1pPr>
              <a:defRPr/>
            </a:lvl1pPr>
          </a:lstStyle>
          <a:p>
            <a:pPr>
              <a:defRPr/>
            </a:pPr>
            <a:fld id="{34CADB15-E206-B84D-8F08-CB248FB30D38}" type="slidenum">
              <a:rPr lang="en-GB" altLang="it-IT"/>
              <a:pPr>
                <a:defRPr/>
              </a:pPr>
              <a:t>‹#›</a:t>
            </a:fld>
            <a:r>
              <a:rPr lang="en-GB" altLang="it-IT"/>
              <a:t>     </a:t>
            </a:r>
          </a:p>
        </p:txBody>
      </p:sp>
    </p:spTree>
    <p:extLst>
      <p:ext uri="{BB962C8B-B14F-4D97-AF65-F5344CB8AC3E}">
        <p14:creationId xmlns:p14="http://schemas.microsoft.com/office/powerpoint/2010/main" val="102098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CEEC87B-E76E-2AE7-889F-E16F89B7B92E}"/>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6" name="Rectangle 5">
            <a:extLst>
              <a:ext uri="{FF2B5EF4-FFF2-40B4-BE49-F238E27FC236}">
                <a16:creationId xmlns:a16="http://schemas.microsoft.com/office/drawing/2014/main" id="{2B2C7801-9DD0-2FF2-7621-466420CE9CB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D210BEC9-072A-55D1-7260-1757B231382A}"/>
              </a:ext>
            </a:extLst>
          </p:cNvPr>
          <p:cNvSpPr>
            <a:spLocks noGrp="1" noChangeArrowheads="1"/>
          </p:cNvSpPr>
          <p:nvPr>
            <p:ph type="sldNum" sz="quarter" idx="12"/>
          </p:nvPr>
        </p:nvSpPr>
        <p:spPr>
          <a:ln/>
        </p:spPr>
        <p:txBody>
          <a:bodyPr/>
          <a:lstStyle>
            <a:lvl1pPr>
              <a:defRPr/>
            </a:lvl1pPr>
          </a:lstStyle>
          <a:p>
            <a:pPr>
              <a:defRPr/>
            </a:pPr>
            <a:fld id="{6BCB13ED-EC80-7F49-9079-0BDE3A074379}" type="slidenum">
              <a:rPr lang="en-GB" altLang="it-IT"/>
              <a:pPr>
                <a:defRPr/>
              </a:pPr>
              <a:t>‹#›</a:t>
            </a:fld>
            <a:r>
              <a:rPr lang="en-GB" altLang="it-IT"/>
              <a:t>     </a:t>
            </a:r>
          </a:p>
        </p:txBody>
      </p:sp>
    </p:spTree>
    <p:extLst>
      <p:ext uri="{BB962C8B-B14F-4D97-AF65-F5344CB8AC3E}">
        <p14:creationId xmlns:p14="http://schemas.microsoft.com/office/powerpoint/2010/main" val="1971184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3FD15AA-71AE-C0A7-0FF4-117E0E855DDB}"/>
              </a:ext>
            </a:extLst>
          </p:cNvPr>
          <p:cNvSpPr>
            <a:spLocks noGrp="1" noChangeArrowheads="1"/>
          </p:cNvSpPr>
          <p:nvPr>
            <p:ph type="dt" sz="half" idx="10"/>
          </p:nvPr>
        </p:nvSpPr>
        <p:spPr>
          <a:ln/>
        </p:spPr>
        <p:txBody>
          <a:bodyPr/>
          <a:lstStyle>
            <a:lvl1pPr>
              <a:defRPr/>
            </a:lvl1pPr>
          </a:lstStyle>
          <a:p>
            <a:pPr>
              <a:defRPr/>
            </a:pPr>
            <a:r>
              <a:rPr lang="en-US" altLang="en-US"/>
              <a:t>Slides 6,7&amp;8</a:t>
            </a:r>
            <a:endParaRPr lang="en-GB" altLang="en-US"/>
          </a:p>
        </p:txBody>
      </p:sp>
      <p:sp>
        <p:nvSpPr>
          <p:cNvPr id="6" name="Rectangle 5">
            <a:extLst>
              <a:ext uri="{FF2B5EF4-FFF2-40B4-BE49-F238E27FC236}">
                <a16:creationId xmlns:a16="http://schemas.microsoft.com/office/drawing/2014/main" id="{78E1CAC5-C309-5120-EF71-AC8F777BED5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ECF008EC-2A5B-8DBB-480F-C763C678A4BE}"/>
              </a:ext>
            </a:extLst>
          </p:cNvPr>
          <p:cNvSpPr>
            <a:spLocks noGrp="1" noChangeArrowheads="1"/>
          </p:cNvSpPr>
          <p:nvPr>
            <p:ph type="sldNum" sz="quarter" idx="12"/>
          </p:nvPr>
        </p:nvSpPr>
        <p:spPr>
          <a:ln/>
        </p:spPr>
        <p:txBody>
          <a:bodyPr/>
          <a:lstStyle>
            <a:lvl1pPr>
              <a:defRPr/>
            </a:lvl1pPr>
          </a:lstStyle>
          <a:p>
            <a:pPr>
              <a:defRPr/>
            </a:pPr>
            <a:fld id="{A38ED894-0281-7B45-A815-12E35F9A21E0}" type="slidenum">
              <a:rPr lang="en-GB" altLang="it-IT"/>
              <a:pPr>
                <a:defRPr/>
              </a:pPr>
              <a:t>‹#›</a:t>
            </a:fld>
            <a:r>
              <a:rPr lang="en-GB" altLang="it-IT"/>
              <a:t>     </a:t>
            </a:r>
          </a:p>
        </p:txBody>
      </p:sp>
    </p:spTree>
    <p:extLst>
      <p:ext uri="{BB962C8B-B14F-4D97-AF65-F5344CB8AC3E}">
        <p14:creationId xmlns:p14="http://schemas.microsoft.com/office/powerpoint/2010/main" val="37159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theme" Target="../theme/theme2.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CE8B32D-3004-F5BC-3A33-37AA695F159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it-IT"/>
              <a:t>Click to edit Master title style</a:t>
            </a:r>
          </a:p>
        </p:txBody>
      </p:sp>
      <p:sp>
        <p:nvSpPr>
          <p:cNvPr id="1027" name="Rectangle 3">
            <a:extLst>
              <a:ext uri="{FF2B5EF4-FFF2-40B4-BE49-F238E27FC236}">
                <a16:creationId xmlns:a16="http://schemas.microsoft.com/office/drawing/2014/main" id="{FBB2E3DD-8372-7C42-D723-38265ED3FA5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it-IT"/>
              <a:t>Click to edit Master text styles</a:t>
            </a:r>
          </a:p>
          <a:p>
            <a:pPr lvl="1"/>
            <a:r>
              <a:rPr lang="en-GB" altLang="it-IT"/>
              <a:t>Second level</a:t>
            </a:r>
          </a:p>
          <a:p>
            <a:pPr lvl="2"/>
            <a:r>
              <a:rPr lang="en-GB" altLang="it-IT"/>
              <a:t>Third level</a:t>
            </a:r>
          </a:p>
          <a:p>
            <a:pPr lvl="3"/>
            <a:r>
              <a:rPr lang="en-GB" altLang="it-IT"/>
              <a:t>Fourth level</a:t>
            </a:r>
          </a:p>
          <a:p>
            <a:pPr lvl="4"/>
            <a:r>
              <a:rPr lang="en-GB" altLang="it-IT"/>
              <a:t>Fifth level</a:t>
            </a:r>
          </a:p>
        </p:txBody>
      </p:sp>
      <p:sp>
        <p:nvSpPr>
          <p:cNvPr id="1028" name="Rectangle 4">
            <a:extLst>
              <a:ext uri="{FF2B5EF4-FFF2-40B4-BE49-F238E27FC236}">
                <a16:creationId xmlns:a16="http://schemas.microsoft.com/office/drawing/2014/main" id="{2D1EC416-13E4-65F7-CC4B-8E2324003304}"/>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r>
              <a:rPr lang="en-US" altLang="en-US"/>
              <a:t>Slides 6,7&amp;8</a:t>
            </a:r>
            <a:endParaRPr lang="en-GB" altLang="en-US"/>
          </a:p>
        </p:txBody>
      </p:sp>
      <p:sp>
        <p:nvSpPr>
          <p:cNvPr id="1029" name="Rectangle 5">
            <a:extLst>
              <a:ext uri="{FF2B5EF4-FFF2-40B4-BE49-F238E27FC236}">
                <a16:creationId xmlns:a16="http://schemas.microsoft.com/office/drawing/2014/main" id="{90337A58-924D-D786-03EA-C679BC672984}"/>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n-US"/>
          </a:p>
        </p:txBody>
      </p:sp>
      <p:sp>
        <p:nvSpPr>
          <p:cNvPr id="1030" name="Rectangle 6">
            <a:extLst>
              <a:ext uri="{FF2B5EF4-FFF2-40B4-BE49-F238E27FC236}">
                <a16:creationId xmlns:a16="http://schemas.microsoft.com/office/drawing/2014/main" id="{3BF131C6-7CA9-2AB7-0EBF-F9FA7F873121}"/>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E9556702-58B5-EF49-8C16-6F856FAAED24}" type="slidenum">
              <a:rPr lang="en-GB" altLang="it-IT"/>
              <a:pPr>
                <a:defRPr/>
              </a:pPr>
              <a:t>‹#›</a:t>
            </a:fld>
            <a:r>
              <a:rPr lang="en-GB" altLang="it-IT"/>
              <a:t>     </a:t>
            </a:r>
          </a:p>
        </p:txBody>
      </p:sp>
    </p:spTree>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Lst>
  <p:hf hdr="0" ftr="0"/>
  <p:txStyles>
    <p:titleStyle>
      <a:lvl1pPr algn="ctr" rtl="0" eaLnBrk="0" fontAlgn="base" hangingPunct="0">
        <a:spcBef>
          <a:spcPct val="0"/>
        </a:spcBef>
        <a:spcAft>
          <a:spcPct val="0"/>
        </a:spcAft>
        <a:defRPr sz="4400">
          <a:solidFill>
            <a:schemeClr val="tx2"/>
          </a:solidFill>
          <a:latin typeface="+mj-lt"/>
          <a:ea typeface="Arial" charset="0"/>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00175" y="994934"/>
            <a:ext cx="7315200" cy="148786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76905" y="6418877"/>
            <a:ext cx="385301" cy="227164"/>
          </a:xfrm>
          <a:prstGeom prst="rect">
            <a:avLst/>
          </a:prstGeom>
          <a:noFill/>
        </p:spPr>
        <p:txBody>
          <a:bodyPr vert="horz" lIns="0" tIns="0" rIns="0" bIns="0" rtlCol="0" anchor="ctr"/>
          <a:lstStyle>
            <a:lvl1pPr algn="ctr">
              <a:defRPr sz="750" b="0" i="0">
                <a:solidFill>
                  <a:schemeClr val="tx1">
                    <a:alpha val="70000"/>
                  </a:schemeClr>
                </a:solidFill>
                <a:latin typeface="Arial" panose="020B0604020202020204" pitchFamily="34" charset="0"/>
                <a:ea typeface="Arial" panose="020B0604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1400175" y="2514600"/>
            <a:ext cx="7315200" cy="3110442"/>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73911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5E9AFA-5FE4-944B-BC1C-BFB852B88888}"/>
              </a:ext>
            </a:extLst>
          </p:cNvPr>
          <p:cNvSpPr txBox="1"/>
          <p:nvPr userDrawn="1"/>
        </p:nvSpPr>
        <p:spPr>
          <a:xfrm rot="5400000">
            <a:off x="-2228849" y="2710526"/>
            <a:ext cx="5185317" cy="230832"/>
          </a:xfrm>
          <a:prstGeom prst="rect">
            <a:avLst/>
          </a:prstGeom>
          <a:noFill/>
        </p:spPr>
        <p:txBody>
          <a:bodyPr wrap="square" rtlCol="0">
            <a:spAutoFit/>
          </a:bodyPr>
          <a:lstStyle/>
          <a:p>
            <a:r>
              <a:rPr lang="en-US" sz="900" spc="225" dirty="0">
                <a:solidFill>
                  <a:schemeClr val="bg1">
                    <a:lumMod val="65000"/>
                  </a:schemeClr>
                </a:solidFill>
                <a:latin typeface="Arial" panose="020B0604020202020204" pitchFamily="34" charset="0"/>
                <a:cs typeface="Arial" panose="020B0604020202020204" pitchFamily="34" charset="0"/>
              </a:rPr>
              <a:t>X</a:t>
            </a:r>
            <a:r>
              <a:rPr lang="en-US" sz="900" spc="225" dirty="0">
                <a:latin typeface="Arial" panose="020B0604020202020204" pitchFamily="34" charset="0"/>
                <a:cs typeface="Arial" panose="020B0604020202020204" pitchFamily="34" charset="0"/>
              </a:rPr>
              <a:t>   THE UNIVERSITY OF STRATHCLYDE</a:t>
            </a:r>
          </a:p>
        </p:txBody>
      </p:sp>
    </p:spTree>
    <p:extLst>
      <p:ext uri="{BB962C8B-B14F-4D97-AF65-F5344CB8AC3E}">
        <p14:creationId xmlns:p14="http://schemas.microsoft.com/office/powerpoint/2010/main" val="1528844895"/>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7" r:id="rId17"/>
    <p:sldLayoutId id="2147484468" r:id="rId18"/>
    <p:sldLayoutId id="2147484469" r:id="rId19"/>
    <p:sldLayoutId id="2147484470" r:id="rId20"/>
    <p:sldLayoutId id="2147484471" r:id="rId21"/>
    <p:sldLayoutId id="2147484472" r:id="rId22"/>
    <p:sldLayoutId id="2147484473" r:id="rId23"/>
    <p:sldLayoutId id="2147484474" r:id="rId24"/>
    <p:sldLayoutId id="2147484475" r:id="rId25"/>
    <p:sldLayoutId id="2147484476" r:id="rId26"/>
    <p:sldLayoutId id="2147484477" r:id="rId27"/>
    <p:sldLayoutId id="2147484478" r:id="rId28"/>
    <p:sldLayoutId id="2147484479" r:id="rId29"/>
    <p:sldLayoutId id="2147484480" r:id="rId30"/>
    <p:sldLayoutId id="2147484481" r:id="rId31"/>
    <p:sldLayoutId id="2147484482" r:id="rId32"/>
    <p:sldLayoutId id="2147484483" r:id="rId33"/>
    <p:sldLayoutId id="2147484484" r:id="rId34"/>
  </p:sldLayoutIdLst>
  <p:hf hdr="0" ftr="0" dt="0"/>
  <p:txStyles>
    <p:titleStyle>
      <a:lvl1pPr algn="l" defTabSz="685739" rtl="0" eaLnBrk="1" latinLnBrk="0" hangingPunct="1">
        <a:lnSpc>
          <a:spcPct val="80000"/>
        </a:lnSpc>
        <a:spcBef>
          <a:spcPct val="0"/>
        </a:spcBef>
        <a:buNone/>
        <a:defRPr sz="3300" kern="1200" spc="0" baseline="0">
          <a:solidFill>
            <a:schemeClr val="tx1"/>
          </a:solidFill>
          <a:latin typeface="+mj-lt"/>
          <a:ea typeface="+mj-ea"/>
          <a:cs typeface="+mj-cs"/>
        </a:defRPr>
      </a:lvl1pPr>
    </p:titleStyle>
    <p:bodyStyle>
      <a:lvl1pPr marL="0" indent="0" algn="l" defTabSz="685739" rtl="0" eaLnBrk="1" latinLnBrk="0" hangingPunct="1">
        <a:lnSpc>
          <a:spcPct val="120000"/>
        </a:lnSpc>
        <a:spcBef>
          <a:spcPts val="750"/>
        </a:spcBef>
        <a:buClr>
          <a:srgbClr val="002060"/>
        </a:buClr>
        <a:buFont typeface="Wingdings" pitchFamily="2" charset="2"/>
        <a:buNone/>
        <a:defRPr sz="2100" kern="1200">
          <a:solidFill>
            <a:schemeClr val="tx1"/>
          </a:solidFill>
          <a:latin typeface="+mn-lt"/>
          <a:ea typeface="+mn-ea"/>
          <a:cs typeface="+mn-cs"/>
        </a:defRPr>
      </a:lvl1pPr>
      <a:lvl2pPr marL="0" indent="0" algn="l" defTabSz="685739" rtl="0" eaLnBrk="1" latinLnBrk="0" hangingPunct="1">
        <a:lnSpc>
          <a:spcPct val="120000"/>
        </a:lnSpc>
        <a:spcBef>
          <a:spcPts val="374"/>
        </a:spcBef>
        <a:buClr>
          <a:srgbClr val="002060"/>
        </a:buClr>
        <a:buFont typeface="Wingdings" pitchFamily="2" charset="2"/>
        <a:buNone/>
        <a:defRPr sz="1350" kern="1200">
          <a:solidFill>
            <a:schemeClr val="tx1"/>
          </a:solidFill>
          <a:latin typeface="+mn-lt"/>
          <a:ea typeface="+mn-ea"/>
          <a:cs typeface="+mn-cs"/>
        </a:defRPr>
      </a:lvl2pPr>
      <a:lvl3pPr marL="0" indent="0" algn="l" defTabSz="685739" rtl="0" eaLnBrk="1" latinLnBrk="0" hangingPunct="1">
        <a:lnSpc>
          <a:spcPct val="120000"/>
        </a:lnSpc>
        <a:spcBef>
          <a:spcPts val="374"/>
        </a:spcBef>
        <a:buClr>
          <a:srgbClr val="002060"/>
        </a:buClr>
        <a:buFont typeface="Wingdings" pitchFamily="2" charset="2"/>
        <a:buNone/>
        <a:defRPr sz="900" kern="1200">
          <a:solidFill>
            <a:schemeClr val="tx1"/>
          </a:solidFill>
          <a:latin typeface="+mn-lt"/>
          <a:ea typeface="+mn-ea"/>
          <a:cs typeface="+mn-cs"/>
        </a:defRPr>
      </a:lvl3pPr>
      <a:lvl4pPr marL="0" indent="0" algn="l" defTabSz="685739" rtl="0" eaLnBrk="1" latinLnBrk="0" hangingPunct="1">
        <a:lnSpc>
          <a:spcPct val="120000"/>
        </a:lnSpc>
        <a:spcBef>
          <a:spcPts val="374"/>
        </a:spcBef>
        <a:buClr>
          <a:srgbClr val="002060"/>
        </a:buClr>
        <a:buFont typeface="Wingdings" pitchFamily="2" charset="2"/>
        <a:buNone/>
        <a:defRPr sz="750" kern="1200">
          <a:solidFill>
            <a:schemeClr val="tx1">
              <a:alpha val="70000"/>
            </a:schemeClr>
          </a:solidFill>
          <a:latin typeface="+mn-lt"/>
          <a:ea typeface="+mn-ea"/>
          <a:cs typeface="+mn-cs"/>
        </a:defRPr>
      </a:lvl4pPr>
      <a:lvl5pPr marL="0" indent="0" algn="l" defTabSz="685739" rtl="0" eaLnBrk="1" latinLnBrk="0" hangingPunct="1">
        <a:lnSpc>
          <a:spcPct val="120000"/>
        </a:lnSpc>
        <a:spcBef>
          <a:spcPts val="374"/>
        </a:spcBef>
        <a:buClr>
          <a:srgbClr val="002060"/>
        </a:buClr>
        <a:buFont typeface="Wingdings" pitchFamily="2" charset="2"/>
        <a:buNone/>
        <a:defRPr sz="750" kern="1200" baseline="0">
          <a:solidFill>
            <a:schemeClr val="tx1">
              <a:alpha val="50000"/>
            </a:schemeClr>
          </a:solidFill>
          <a:latin typeface="+mn-lt"/>
          <a:ea typeface="+mn-ea"/>
          <a:cs typeface="+mn-cs"/>
        </a:defRPr>
      </a:lvl5pPr>
      <a:lvl6pPr marL="1885781" indent="-171435" algn="l" defTabSz="685739" rtl="0" eaLnBrk="1" latinLnBrk="0" hangingPunct="1">
        <a:lnSpc>
          <a:spcPct val="90000"/>
        </a:lnSpc>
        <a:spcBef>
          <a:spcPts val="374"/>
        </a:spcBef>
        <a:buFont typeface="Arial" panose="020B0604020202020204" pitchFamily="34" charset="0"/>
        <a:buChar char="•"/>
        <a:defRPr sz="1350" kern="1200">
          <a:solidFill>
            <a:schemeClr val="tx1"/>
          </a:solidFill>
          <a:latin typeface="+mn-lt"/>
          <a:ea typeface="+mn-ea"/>
          <a:cs typeface="+mn-cs"/>
        </a:defRPr>
      </a:lvl6pPr>
      <a:lvl7pPr marL="2228651" indent="-171435" algn="l" defTabSz="685739" rtl="0" eaLnBrk="1" latinLnBrk="0" hangingPunct="1">
        <a:lnSpc>
          <a:spcPct val="90000"/>
        </a:lnSpc>
        <a:spcBef>
          <a:spcPts val="374"/>
        </a:spcBef>
        <a:buFont typeface="Arial" panose="020B0604020202020204" pitchFamily="34" charset="0"/>
        <a:buChar char="•"/>
        <a:defRPr sz="1350" kern="1200">
          <a:solidFill>
            <a:schemeClr val="tx1"/>
          </a:solidFill>
          <a:latin typeface="+mn-lt"/>
          <a:ea typeface="+mn-ea"/>
          <a:cs typeface="+mn-cs"/>
        </a:defRPr>
      </a:lvl7pPr>
      <a:lvl8pPr marL="2571519" indent="-171435" algn="l" defTabSz="685739" rtl="0" eaLnBrk="1" latinLnBrk="0" hangingPunct="1">
        <a:lnSpc>
          <a:spcPct val="90000"/>
        </a:lnSpc>
        <a:spcBef>
          <a:spcPts val="374"/>
        </a:spcBef>
        <a:buFont typeface="Arial" panose="020B0604020202020204" pitchFamily="34" charset="0"/>
        <a:buChar char="•"/>
        <a:defRPr sz="1350" kern="1200">
          <a:solidFill>
            <a:schemeClr val="tx1"/>
          </a:solidFill>
          <a:latin typeface="+mn-lt"/>
          <a:ea typeface="+mn-ea"/>
          <a:cs typeface="+mn-cs"/>
        </a:defRPr>
      </a:lvl8pPr>
      <a:lvl9pPr marL="2914388" indent="-171435" algn="l" defTabSz="685739" rtl="0" eaLnBrk="1" latinLnBrk="0" hangingPunct="1">
        <a:lnSpc>
          <a:spcPct val="90000"/>
        </a:lnSpc>
        <a:spcBef>
          <a:spcPts val="374"/>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39" rtl="0" eaLnBrk="1" latinLnBrk="0" hangingPunct="1">
        <a:defRPr sz="1350" kern="1200">
          <a:solidFill>
            <a:schemeClr val="tx1"/>
          </a:solidFill>
          <a:latin typeface="+mn-lt"/>
          <a:ea typeface="+mn-ea"/>
          <a:cs typeface="+mn-cs"/>
        </a:defRPr>
      </a:lvl1pPr>
      <a:lvl2pPr marL="342869" algn="l" defTabSz="685739" rtl="0" eaLnBrk="1" latinLnBrk="0" hangingPunct="1">
        <a:defRPr sz="1350" kern="1200">
          <a:solidFill>
            <a:schemeClr val="tx1"/>
          </a:solidFill>
          <a:latin typeface="+mn-lt"/>
          <a:ea typeface="+mn-ea"/>
          <a:cs typeface="+mn-cs"/>
        </a:defRPr>
      </a:lvl2pPr>
      <a:lvl3pPr marL="685739" algn="l" defTabSz="685739" rtl="0" eaLnBrk="1" latinLnBrk="0" hangingPunct="1">
        <a:defRPr sz="1350" kern="1200">
          <a:solidFill>
            <a:schemeClr val="tx1"/>
          </a:solidFill>
          <a:latin typeface="+mn-lt"/>
          <a:ea typeface="+mn-ea"/>
          <a:cs typeface="+mn-cs"/>
        </a:defRPr>
      </a:lvl3pPr>
      <a:lvl4pPr marL="1028609" algn="l" defTabSz="685739" rtl="0" eaLnBrk="1" latinLnBrk="0" hangingPunct="1">
        <a:defRPr sz="1350" kern="1200">
          <a:solidFill>
            <a:schemeClr val="tx1"/>
          </a:solidFill>
          <a:latin typeface="+mn-lt"/>
          <a:ea typeface="+mn-ea"/>
          <a:cs typeface="+mn-cs"/>
        </a:defRPr>
      </a:lvl4pPr>
      <a:lvl5pPr marL="1371477" algn="l" defTabSz="685739" rtl="0" eaLnBrk="1" latinLnBrk="0" hangingPunct="1">
        <a:defRPr sz="1350" kern="1200">
          <a:solidFill>
            <a:schemeClr val="tx1"/>
          </a:solidFill>
          <a:latin typeface="+mn-lt"/>
          <a:ea typeface="+mn-ea"/>
          <a:cs typeface="+mn-cs"/>
        </a:defRPr>
      </a:lvl5pPr>
      <a:lvl6pPr marL="1714346" algn="l" defTabSz="685739" rtl="0" eaLnBrk="1" latinLnBrk="0" hangingPunct="1">
        <a:defRPr sz="1350" kern="1200">
          <a:solidFill>
            <a:schemeClr val="tx1"/>
          </a:solidFill>
          <a:latin typeface="+mn-lt"/>
          <a:ea typeface="+mn-ea"/>
          <a:cs typeface="+mn-cs"/>
        </a:defRPr>
      </a:lvl6pPr>
      <a:lvl7pPr marL="2057215" algn="l" defTabSz="685739" rtl="0" eaLnBrk="1" latinLnBrk="0" hangingPunct="1">
        <a:defRPr sz="1350" kern="1200">
          <a:solidFill>
            <a:schemeClr val="tx1"/>
          </a:solidFill>
          <a:latin typeface="+mn-lt"/>
          <a:ea typeface="+mn-ea"/>
          <a:cs typeface="+mn-cs"/>
        </a:defRPr>
      </a:lvl7pPr>
      <a:lvl8pPr marL="2400084" algn="l" defTabSz="685739" rtl="0" eaLnBrk="1" latinLnBrk="0" hangingPunct="1">
        <a:defRPr sz="1350" kern="1200">
          <a:solidFill>
            <a:schemeClr val="tx1"/>
          </a:solidFill>
          <a:latin typeface="+mn-lt"/>
          <a:ea typeface="+mn-ea"/>
          <a:cs typeface="+mn-cs"/>
        </a:defRPr>
      </a:lvl8pPr>
      <a:lvl9pPr marL="2742953" algn="l" defTabSz="68573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28" pos="624">
          <p15:clr>
            <a:srgbClr val="F26B43"/>
          </p15:clr>
        </p15:guide>
        <p15:guide id="29" pos="7320">
          <p15:clr>
            <a:srgbClr val="F26B43"/>
          </p15:clr>
        </p15:guide>
        <p15:guide id="48" pos="1176">
          <p15:clr>
            <a:srgbClr val="F26B43"/>
          </p15:clr>
        </p15:guide>
        <p15:guide id="51" orient="horz" pos="7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4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slideLayout" Target="../slideLayouts/slideLayout45.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5.xml"/><Relationship Id="rId6" Type="http://schemas.openxmlformats.org/officeDocument/2006/relationships/image" Target="../media/image26.emf"/><Relationship Id="rId5" Type="http://schemas.openxmlformats.org/officeDocument/2006/relationships/image" Target="../media/image29.emf"/><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5.xml"/><Relationship Id="rId6" Type="http://schemas.openxmlformats.org/officeDocument/2006/relationships/image" Target="../media/image27.emf"/><Relationship Id="rId5" Type="http://schemas.openxmlformats.org/officeDocument/2006/relationships/image" Target="../media/image29.emf"/><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5.xml"/><Relationship Id="rId6" Type="http://schemas.openxmlformats.org/officeDocument/2006/relationships/image" Target="../media/image27.emf"/><Relationship Id="rId5" Type="http://schemas.openxmlformats.org/officeDocument/2006/relationships/image" Target="../media/image29.emf"/><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7.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25.emf"/><Relationship Id="rId12"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39.png"/><Relationship Id="rId11" Type="http://schemas.openxmlformats.org/officeDocument/2006/relationships/image" Target="../media/image24.emf"/><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png"/><Relationship Id="rId12"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40.png"/><Relationship Id="rId11" Type="http://schemas.openxmlformats.org/officeDocument/2006/relationships/image" Target="../media/image38.png"/><Relationship Id="rId5" Type="http://schemas.openxmlformats.org/officeDocument/2006/relationships/image" Target="../media/image25.emf"/><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6.emf"/><Relationship Id="rId7" Type="http://schemas.openxmlformats.org/officeDocument/2006/relationships/image" Target="../media/image68.emf"/><Relationship Id="rId2" Type="http://schemas.openxmlformats.org/officeDocument/2006/relationships/oleObject" Target="../embeddings/oleObject1.bin"/><Relationship Id="rId1" Type="http://schemas.openxmlformats.org/officeDocument/2006/relationships/slideLayout" Target="../slideLayouts/slideLayout14.xml"/><Relationship Id="rId6" Type="http://schemas.openxmlformats.org/officeDocument/2006/relationships/oleObject" Target="../embeddings/oleObject3.bin"/><Relationship Id="rId5" Type="http://schemas.openxmlformats.org/officeDocument/2006/relationships/image" Target="../media/image67.emf"/><Relationship Id="rId4" Type="http://schemas.openxmlformats.org/officeDocument/2006/relationships/oleObject" Target="../embeddings/oleObject2.bin"/><Relationship Id="rId9" Type="http://schemas.openxmlformats.org/officeDocument/2006/relationships/image" Target="../media/image7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1.emf"/><Relationship Id="rId1" Type="http://schemas.openxmlformats.org/officeDocument/2006/relationships/slideLayout" Target="../slideLayouts/slideLayout14.xml"/><Relationship Id="rId4" Type="http://schemas.openxmlformats.org/officeDocument/2006/relationships/image" Target="../media/image74.emf"/></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14.xml"/><Relationship Id="rId5" Type="http://schemas.openxmlformats.org/officeDocument/2006/relationships/image" Target="../media/image78.emf"/><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emf"/></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emf"/><Relationship Id="rId9" Type="http://schemas.openxmlformats.org/officeDocument/2006/relationships/image" Target="../media/image89.emf"/></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5">
            <a:extLst>
              <a:ext uri="{FF2B5EF4-FFF2-40B4-BE49-F238E27FC236}">
                <a16:creationId xmlns:a16="http://schemas.microsoft.com/office/drawing/2014/main" id="{5F389CA5-A86D-154D-538A-C5A28A0393D2}"/>
              </a:ext>
            </a:extLst>
          </p:cNvPr>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3A8867FB-532B-FF44-8CCF-444E4113971B}" type="slidenum">
              <a:rPr lang="en-US" altLang="it-IT" sz="1400">
                <a:solidFill>
                  <a:schemeClr val="bg1"/>
                </a:solidFill>
                <a:latin typeface="Times New Roman" panose="02020603050405020304" pitchFamily="18" charset="0"/>
              </a:rPr>
              <a:pPr algn="r" eaLnBrk="1" hangingPunct="1">
                <a:spcBef>
                  <a:spcPct val="0"/>
                </a:spcBef>
                <a:buFontTx/>
                <a:buNone/>
              </a:pPr>
              <a:t>1</a:t>
            </a:fld>
            <a:endParaRPr lang="en-US" altLang="it-IT" sz="1400">
              <a:solidFill>
                <a:schemeClr val="bg1"/>
              </a:solidFill>
              <a:latin typeface="Times New Roman" panose="02020603050405020304" pitchFamily="18" charset="0"/>
            </a:endParaRPr>
          </a:p>
        </p:txBody>
      </p:sp>
      <p:sp>
        <p:nvSpPr>
          <p:cNvPr id="18434" name="Rectangle 2">
            <a:extLst>
              <a:ext uri="{FF2B5EF4-FFF2-40B4-BE49-F238E27FC236}">
                <a16:creationId xmlns:a16="http://schemas.microsoft.com/office/drawing/2014/main" id="{3FB4D459-A5CE-87A1-6431-59DF57133FCD}"/>
              </a:ext>
            </a:extLst>
          </p:cNvPr>
          <p:cNvSpPr>
            <a:spLocks noGrp="1" noChangeArrowheads="1"/>
          </p:cNvSpPr>
          <p:nvPr>
            <p:ph type="title" idx="4294967295"/>
          </p:nvPr>
        </p:nvSpPr>
        <p:spPr>
          <a:xfrm>
            <a:off x="611188" y="2492375"/>
            <a:ext cx="8229600" cy="1143000"/>
          </a:xfrm>
        </p:spPr>
        <p:txBody>
          <a:bodyPr/>
          <a:lstStyle/>
          <a:p>
            <a:pPr eaLnBrk="1" hangingPunct="1"/>
            <a:r>
              <a:rPr lang="en-US" altLang="it-IT">
                <a:solidFill>
                  <a:srgbClr val="0070C0"/>
                </a:solidFill>
              </a:rPr>
              <a:t>Applications:</a:t>
            </a:r>
            <a:br>
              <a:rPr lang="en-US" altLang="it-IT">
                <a:solidFill>
                  <a:srgbClr val="0070C0"/>
                </a:solidFill>
              </a:rPr>
            </a:br>
            <a:r>
              <a:rPr lang="en-US" altLang="it-IT">
                <a:solidFill>
                  <a:srgbClr val="0070C0"/>
                </a:solidFill>
              </a:rPr>
              <a:t>Radar Principles and Signal Processing</a:t>
            </a:r>
            <a:br>
              <a:rPr lang="en-US" altLang="it-IT">
                <a:solidFill>
                  <a:srgbClr val="0070C0"/>
                </a:solidFill>
              </a:rPr>
            </a:br>
            <a:endParaRPr lang="en-US" altLang="it-IT">
              <a:solidFill>
                <a:srgbClr val="0070C0"/>
              </a:solidFill>
            </a:endParaRPr>
          </a:p>
        </p:txBody>
      </p:sp>
      <p:sp>
        <p:nvSpPr>
          <p:cNvPr id="18435" name="CasellaDiTesto 2">
            <a:extLst>
              <a:ext uri="{FF2B5EF4-FFF2-40B4-BE49-F238E27FC236}">
                <a16:creationId xmlns:a16="http://schemas.microsoft.com/office/drawing/2014/main" id="{8A4B4556-B894-059E-E116-2C1791922A60}"/>
              </a:ext>
            </a:extLst>
          </p:cNvPr>
          <p:cNvSpPr txBox="1">
            <a:spLocks noChangeArrowheads="1"/>
          </p:cNvSpPr>
          <p:nvPr/>
        </p:nvSpPr>
        <p:spPr bwMode="auto">
          <a:xfrm>
            <a:off x="3009900" y="3857625"/>
            <a:ext cx="3432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it-IT" altLang="it-IT" sz="1800"/>
              <a:t>Dr Carmine Clemente</a:t>
            </a:r>
          </a:p>
          <a:p>
            <a:pPr algn="ctr">
              <a:spcBef>
                <a:spcPct val="0"/>
              </a:spcBef>
              <a:buFontTx/>
              <a:buNone/>
            </a:pPr>
            <a:r>
              <a:rPr lang="it-IT" altLang="it-IT" sz="1800"/>
              <a:t>carmine.clemente@strath.ac.uk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2">
            <a:extLst>
              <a:ext uri="{FF2B5EF4-FFF2-40B4-BE49-F238E27FC236}">
                <a16:creationId xmlns:a16="http://schemas.microsoft.com/office/drawing/2014/main" id="{9C2AD722-493F-4C14-5455-27D9971C192B}"/>
              </a:ext>
            </a:extLst>
          </p:cNvPr>
          <p:cNvSpPr>
            <a:spLocks noGrp="1" noChangeArrowheads="1"/>
          </p:cNvSpPr>
          <p:nvPr>
            <p:ph type="ctrTitle"/>
          </p:nvPr>
        </p:nvSpPr>
        <p:spPr>
          <a:xfrm>
            <a:off x="1143964" y="970587"/>
            <a:ext cx="6156722" cy="539353"/>
          </a:xfrm>
        </p:spPr>
        <p:txBody>
          <a:bodyPr/>
          <a:lstStyle/>
          <a:p>
            <a:r>
              <a:rPr lang="en-GB" altLang="en-US" dirty="0">
                <a:solidFill>
                  <a:srgbClr val="0070C0"/>
                </a:solidFill>
              </a:rPr>
              <a:t>Working Principle</a:t>
            </a:r>
          </a:p>
        </p:txBody>
      </p:sp>
      <p:sp>
        <p:nvSpPr>
          <p:cNvPr id="27650" name="TextBox 1">
            <a:extLst>
              <a:ext uri="{FF2B5EF4-FFF2-40B4-BE49-F238E27FC236}">
                <a16:creationId xmlns:a16="http://schemas.microsoft.com/office/drawing/2014/main" id="{9FD18C07-9F47-36ED-5D8E-03C21FC4346C}"/>
              </a:ext>
            </a:extLst>
          </p:cNvPr>
          <p:cNvSpPr txBox="1">
            <a:spLocks noChangeArrowheads="1"/>
          </p:cNvSpPr>
          <p:nvPr/>
        </p:nvSpPr>
        <p:spPr bwMode="auto">
          <a:xfrm>
            <a:off x="1439467" y="2136301"/>
            <a:ext cx="5907579"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defTabSz="685748" eaLnBrk="1" fontAlgn="auto" hangingPunct="1">
              <a:spcBef>
                <a:spcPct val="0"/>
              </a:spcBef>
              <a:spcAft>
                <a:spcPts val="0"/>
              </a:spcAft>
              <a:buNone/>
            </a:pPr>
            <a:r>
              <a:rPr lang="en-US" altLang="en-US" sz="3375" dirty="0" err="1">
                <a:solidFill>
                  <a:srgbClr val="FF0000"/>
                </a:solidFill>
              </a:rPr>
              <a:t>RA</a:t>
            </a:r>
            <a:r>
              <a:rPr lang="en-US" altLang="en-US" sz="3375" dirty="0" err="1">
                <a:solidFill>
                  <a:srgbClr val="2B2B2B"/>
                </a:solidFill>
              </a:rPr>
              <a:t>dio</a:t>
            </a:r>
            <a:r>
              <a:rPr lang="en-US" altLang="en-US" sz="3375" dirty="0">
                <a:solidFill>
                  <a:srgbClr val="2B2B2B"/>
                </a:solidFill>
              </a:rPr>
              <a:t> </a:t>
            </a:r>
            <a:r>
              <a:rPr lang="en-US" altLang="en-US" sz="3375" dirty="0">
                <a:solidFill>
                  <a:srgbClr val="FF0000"/>
                </a:solidFill>
              </a:rPr>
              <a:t>D</a:t>
            </a:r>
            <a:r>
              <a:rPr lang="en-US" altLang="en-US" sz="3375" dirty="0">
                <a:solidFill>
                  <a:srgbClr val="2B2B2B"/>
                </a:solidFill>
              </a:rPr>
              <a:t>etection </a:t>
            </a:r>
            <a:r>
              <a:rPr lang="en-US" altLang="en-US" sz="3375" dirty="0">
                <a:solidFill>
                  <a:srgbClr val="FF0000"/>
                </a:solidFill>
              </a:rPr>
              <a:t>A</a:t>
            </a:r>
            <a:r>
              <a:rPr lang="en-US" altLang="en-US" sz="3375" dirty="0">
                <a:solidFill>
                  <a:srgbClr val="2B2B2B"/>
                </a:solidFill>
              </a:rPr>
              <a:t>nd </a:t>
            </a:r>
            <a:r>
              <a:rPr lang="en-US" altLang="en-US" sz="3375" dirty="0">
                <a:solidFill>
                  <a:srgbClr val="FF0000"/>
                </a:solidFill>
              </a:rPr>
              <a:t>R</a:t>
            </a:r>
            <a:r>
              <a:rPr lang="en-US" altLang="en-US" sz="3375" dirty="0">
                <a:solidFill>
                  <a:srgbClr val="2B2B2B"/>
                </a:solidFill>
              </a:rPr>
              <a:t>anging</a:t>
            </a:r>
          </a:p>
        </p:txBody>
      </p:sp>
      <p:sp>
        <p:nvSpPr>
          <p:cNvPr id="27651" name="Rectangle 6">
            <a:extLst>
              <a:ext uri="{FF2B5EF4-FFF2-40B4-BE49-F238E27FC236}">
                <a16:creationId xmlns:a16="http://schemas.microsoft.com/office/drawing/2014/main" id="{3E3B1AE1-9831-105A-46F9-5B2160C12418}"/>
              </a:ext>
            </a:extLst>
          </p:cNvPr>
          <p:cNvSpPr>
            <a:spLocks noChangeArrowheads="1"/>
          </p:cNvSpPr>
          <p:nvPr/>
        </p:nvSpPr>
        <p:spPr bwMode="auto">
          <a:xfrm>
            <a:off x="911612" y="3090282"/>
            <a:ext cx="7694342"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214313" indent="-214313" defTabSz="685748" eaLnBrk="1" fontAlgn="auto" hangingPunct="1">
              <a:spcBef>
                <a:spcPct val="0"/>
              </a:spcBef>
              <a:spcAft>
                <a:spcPts val="0"/>
              </a:spcAft>
            </a:pPr>
            <a:r>
              <a:rPr lang="en-US" altLang="en-US" sz="1500" dirty="0">
                <a:solidFill>
                  <a:srgbClr val="2B2B2B"/>
                </a:solidFill>
              </a:rPr>
              <a:t>Radar is an electromagnetic system for the detection and location of reflecting objects such as aircraft, ships, spacecraft, vehicles, people and the natural environment;</a:t>
            </a:r>
          </a:p>
          <a:p>
            <a:pPr marL="214313" indent="-214313" defTabSz="685748" eaLnBrk="1" fontAlgn="auto" hangingPunct="1">
              <a:spcBef>
                <a:spcPct val="0"/>
              </a:spcBef>
              <a:spcAft>
                <a:spcPts val="0"/>
              </a:spcAft>
            </a:pPr>
            <a:endParaRPr lang="en-US" altLang="en-US" sz="1500" dirty="0">
              <a:solidFill>
                <a:srgbClr val="2B2B2B"/>
              </a:solidFill>
            </a:endParaRPr>
          </a:p>
          <a:p>
            <a:pPr marL="214313" indent="-214313" defTabSz="685748" eaLnBrk="1" fontAlgn="auto" hangingPunct="1">
              <a:spcBef>
                <a:spcPct val="0"/>
              </a:spcBef>
              <a:spcAft>
                <a:spcPts val="0"/>
              </a:spcAft>
            </a:pPr>
            <a:r>
              <a:rPr lang="en-US" altLang="en-US" sz="1500" dirty="0">
                <a:solidFill>
                  <a:srgbClr val="2B2B2B"/>
                </a:solidFill>
              </a:rPr>
              <a:t>Radar can perform its function at long or short distances and under conditions impervious to optical and infra-red sensors. It can operate in darkness, haze, fog, rain, and snow. Its ability to measure distance with high accuracy and in all weather is one of its most important attributes;</a:t>
            </a:r>
          </a:p>
          <a:p>
            <a:pPr marL="214313" indent="-214313" defTabSz="685748" eaLnBrk="1" fontAlgn="auto" hangingPunct="1">
              <a:spcBef>
                <a:spcPct val="0"/>
              </a:spcBef>
              <a:spcAft>
                <a:spcPts val="0"/>
              </a:spcAft>
            </a:pPr>
            <a:endParaRPr lang="en-US" altLang="en-US" sz="1500" dirty="0">
              <a:solidFill>
                <a:srgbClr val="2B2B2B"/>
              </a:solidFill>
            </a:endParaRPr>
          </a:p>
          <a:p>
            <a:pPr marL="214313" indent="-214313" defTabSz="685748" eaLnBrk="1" fontAlgn="auto" hangingPunct="1">
              <a:spcBef>
                <a:spcPct val="0"/>
              </a:spcBef>
              <a:spcAft>
                <a:spcPts val="0"/>
              </a:spcAft>
            </a:pPr>
            <a:r>
              <a:rPr lang="en-US" altLang="en-US" sz="1500" dirty="0">
                <a:solidFill>
                  <a:srgbClr val="2B2B2B"/>
                </a:solidFill>
              </a:rPr>
              <a:t>The range of radars can exceed hundreds of miles and they can be placed on mobile platforms greatly increasing their effectiveness.</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6E64-36BB-4A13-B3E8-0482BDCB64E7}"/>
              </a:ext>
            </a:extLst>
          </p:cNvPr>
          <p:cNvSpPr>
            <a:spLocks noGrp="1"/>
          </p:cNvSpPr>
          <p:nvPr>
            <p:ph type="title"/>
          </p:nvPr>
        </p:nvSpPr>
        <p:spPr>
          <a:xfrm>
            <a:off x="814641" y="1073871"/>
            <a:ext cx="7315200" cy="1115897"/>
          </a:xfrm>
        </p:spPr>
        <p:txBody>
          <a:bodyPr/>
          <a:lstStyle/>
          <a:p>
            <a:r>
              <a:rPr lang="en-GB" dirty="0">
                <a:solidFill>
                  <a:srgbClr val="0070C0"/>
                </a:solidFill>
              </a:rPr>
              <a:t>Radar Categorisation</a:t>
            </a:r>
          </a:p>
        </p:txBody>
      </p:sp>
      <p:sp>
        <p:nvSpPr>
          <p:cNvPr id="3" name="Content Placeholder 2">
            <a:extLst>
              <a:ext uri="{FF2B5EF4-FFF2-40B4-BE49-F238E27FC236}">
                <a16:creationId xmlns:a16="http://schemas.microsoft.com/office/drawing/2014/main" id="{85203812-F95A-4792-AF14-F7F0EA4569A5}"/>
              </a:ext>
            </a:extLst>
          </p:cNvPr>
          <p:cNvSpPr>
            <a:spLocks noGrp="1"/>
          </p:cNvSpPr>
          <p:nvPr>
            <p:ph idx="1"/>
          </p:nvPr>
        </p:nvSpPr>
        <p:spPr>
          <a:xfrm>
            <a:off x="880676" y="2004603"/>
            <a:ext cx="4724196" cy="3592288"/>
          </a:xfrm>
        </p:spPr>
        <p:txBody>
          <a:bodyPr>
            <a:normAutofit fontScale="92500" lnSpcReduction="20000"/>
          </a:bodyPr>
          <a:lstStyle/>
          <a:p>
            <a:r>
              <a:rPr lang="en-GB" dirty="0">
                <a:solidFill>
                  <a:srgbClr val="0070C0"/>
                </a:solidFill>
              </a:rPr>
              <a:t>Operation:</a:t>
            </a:r>
          </a:p>
          <a:p>
            <a:pPr lvl="1"/>
            <a:r>
              <a:rPr lang="en-GB" b="1" dirty="0"/>
              <a:t>Primary</a:t>
            </a:r>
            <a:r>
              <a:rPr lang="en-GB" dirty="0"/>
              <a:t>: Target monitoring;</a:t>
            </a:r>
          </a:p>
          <a:p>
            <a:pPr lvl="1"/>
            <a:r>
              <a:rPr lang="en-GB" dirty="0"/>
              <a:t>Secondary: Transponder on the target (Fig.);</a:t>
            </a:r>
          </a:p>
          <a:p>
            <a:r>
              <a:rPr lang="en-GB" dirty="0">
                <a:solidFill>
                  <a:srgbClr val="0070C0"/>
                </a:solidFill>
              </a:rPr>
              <a:t>Illuminator:</a:t>
            </a:r>
          </a:p>
          <a:p>
            <a:pPr lvl="1"/>
            <a:r>
              <a:rPr lang="en-GB" b="1" dirty="0"/>
              <a:t>Active</a:t>
            </a:r>
            <a:r>
              <a:rPr lang="en-GB" dirty="0"/>
              <a:t>: Uses its transmitter to illuminate the target;</a:t>
            </a:r>
          </a:p>
          <a:p>
            <a:pPr lvl="1"/>
            <a:r>
              <a:rPr lang="en-GB" dirty="0"/>
              <a:t>Passive: Exploit illuminators of opportunity (Fig.); </a:t>
            </a:r>
          </a:p>
          <a:p>
            <a:r>
              <a:rPr lang="en-GB" dirty="0">
                <a:solidFill>
                  <a:srgbClr val="0070C0"/>
                </a:solidFill>
              </a:rPr>
              <a:t>Transmission rate:</a:t>
            </a:r>
          </a:p>
          <a:p>
            <a:pPr lvl="1"/>
            <a:r>
              <a:rPr lang="en-GB" b="1" dirty="0"/>
              <a:t>Pulsed</a:t>
            </a:r>
            <a:r>
              <a:rPr lang="en-GB" dirty="0"/>
              <a:t>: Emit separated pulses;</a:t>
            </a:r>
          </a:p>
          <a:p>
            <a:pPr lvl="1"/>
            <a:r>
              <a:rPr lang="en-GB" dirty="0"/>
              <a:t>Continuous Wave (CW): Constant transmission (Fig.);</a:t>
            </a:r>
          </a:p>
          <a:p>
            <a:r>
              <a:rPr lang="en-GB" dirty="0">
                <a:solidFill>
                  <a:srgbClr val="0070C0"/>
                </a:solidFill>
              </a:rPr>
              <a:t>Geometry:</a:t>
            </a:r>
          </a:p>
          <a:p>
            <a:pPr lvl="1"/>
            <a:r>
              <a:rPr lang="en-GB" b="1" dirty="0"/>
              <a:t>Monostatic</a:t>
            </a:r>
            <a:r>
              <a:rPr lang="en-GB" dirty="0"/>
              <a:t>: Transmitter and receiver in the same location (Fig. Left);</a:t>
            </a:r>
          </a:p>
          <a:p>
            <a:pPr lvl="1"/>
            <a:r>
              <a:rPr lang="en-GB" dirty="0"/>
              <a:t>Bistatic: Transmitter and receiver in separate locations (Fig. Right).</a:t>
            </a:r>
          </a:p>
        </p:txBody>
      </p:sp>
      <p:pic>
        <p:nvPicPr>
          <p:cNvPr id="5" name="Picture 4"/>
          <p:cNvPicPr>
            <a:picLocks noChangeAspect="1"/>
          </p:cNvPicPr>
          <p:nvPr/>
        </p:nvPicPr>
        <p:blipFill>
          <a:blip r:embed="rId3"/>
          <a:stretch>
            <a:fillRect/>
          </a:stretch>
        </p:blipFill>
        <p:spPr>
          <a:xfrm>
            <a:off x="5104534" y="2631874"/>
            <a:ext cx="2145506" cy="1016332"/>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5463020" y="4876583"/>
            <a:ext cx="2339520" cy="1020081"/>
          </a:xfrm>
          <a:prstGeom prst="rect">
            <a:avLst/>
          </a:prstGeom>
        </p:spPr>
      </p:pic>
      <p:cxnSp>
        <p:nvCxnSpPr>
          <p:cNvPr id="14" name="Straight Connector 13"/>
          <p:cNvCxnSpPr/>
          <p:nvPr/>
        </p:nvCxnSpPr>
        <p:spPr>
          <a:xfrm flipV="1">
            <a:off x="5622538" y="4859438"/>
            <a:ext cx="2002401" cy="0"/>
          </a:xfrm>
          <a:prstGeom prst="line">
            <a:avLst/>
          </a:prstGeom>
          <a:ln w="28575">
            <a:solidFill>
              <a:schemeClr val="tx2"/>
            </a:solidFill>
          </a:ln>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flipV="1">
            <a:off x="5571277" y="3713172"/>
            <a:ext cx="2002401" cy="0"/>
          </a:xfrm>
          <a:prstGeom prst="line">
            <a:avLst/>
          </a:prstGeom>
          <a:ln w="28575">
            <a:solidFill>
              <a:schemeClr val="tx2"/>
            </a:solidFill>
          </a:ln>
        </p:spPr>
        <p:style>
          <a:lnRef idx="2">
            <a:schemeClr val="accent3"/>
          </a:lnRef>
          <a:fillRef idx="0">
            <a:schemeClr val="accent3"/>
          </a:fillRef>
          <a:effectRef idx="1">
            <a:schemeClr val="accent3"/>
          </a:effectRef>
          <a:fontRef idx="minor">
            <a:schemeClr val="tx1"/>
          </a:fontRef>
        </p:style>
      </p:cxnSp>
      <p:grpSp>
        <p:nvGrpSpPr>
          <p:cNvPr id="11" name="Group 10">
            <a:extLst>
              <a:ext uri="{FF2B5EF4-FFF2-40B4-BE49-F238E27FC236}">
                <a16:creationId xmlns:a16="http://schemas.microsoft.com/office/drawing/2014/main" id="{A6C640BA-9A7F-4433-8631-C8DA2A411719}"/>
              </a:ext>
            </a:extLst>
          </p:cNvPr>
          <p:cNvGrpSpPr/>
          <p:nvPr/>
        </p:nvGrpSpPr>
        <p:grpSpPr>
          <a:xfrm>
            <a:off x="4878532" y="1497053"/>
            <a:ext cx="2773275" cy="1050781"/>
            <a:chOff x="8778624" y="686765"/>
            <a:chExt cx="3034376" cy="1401041"/>
          </a:xfrm>
        </p:grpSpPr>
        <p:cxnSp>
          <p:nvCxnSpPr>
            <p:cNvPr id="17" name="Straight Connector 16"/>
            <p:cNvCxnSpPr/>
            <p:nvPr/>
          </p:nvCxnSpPr>
          <p:spPr>
            <a:xfrm flipV="1">
              <a:off x="9143132" y="2087806"/>
              <a:ext cx="2669868" cy="0"/>
            </a:xfrm>
            <a:prstGeom prst="line">
              <a:avLst/>
            </a:prstGeom>
            <a:ln w="28575">
              <a:solidFill>
                <a:schemeClr val="tx2"/>
              </a:solidFill>
            </a:ln>
          </p:spPr>
          <p:style>
            <a:lnRef idx="2">
              <a:schemeClr val="accent3"/>
            </a:lnRef>
            <a:fillRef idx="0">
              <a:schemeClr val="accent3"/>
            </a:fillRef>
            <a:effectRef idx="1">
              <a:schemeClr val="accent3"/>
            </a:effectRef>
            <a:fontRef idx="minor">
              <a:schemeClr val="tx1"/>
            </a:fontRef>
          </p:style>
        </p:cxnSp>
        <p:pic>
          <p:nvPicPr>
            <p:cNvPr id="10" name="Picture 9">
              <a:extLst>
                <a:ext uri="{FF2B5EF4-FFF2-40B4-BE49-F238E27FC236}">
                  <a16:creationId xmlns:a16="http://schemas.microsoft.com/office/drawing/2014/main" id="{09F85F9E-2032-4053-B72D-4F5411EFE3B6}"/>
                </a:ext>
              </a:extLst>
            </p:cNvPr>
            <p:cNvPicPr>
              <a:picLocks noChangeAspect="1"/>
            </p:cNvPicPr>
            <p:nvPr/>
          </p:nvPicPr>
          <p:blipFill>
            <a:blip r:embed="rId5"/>
            <a:stretch>
              <a:fillRect/>
            </a:stretch>
          </p:blipFill>
          <p:spPr>
            <a:xfrm>
              <a:off x="9131543" y="774583"/>
              <a:ext cx="2669868" cy="1212595"/>
            </a:xfrm>
            <a:prstGeom prst="rect">
              <a:avLst/>
            </a:prstGeom>
          </p:spPr>
        </p:pic>
        <p:sp>
          <p:nvSpPr>
            <p:cNvPr id="15" name="TextBox 14">
              <a:extLst>
                <a:ext uri="{FF2B5EF4-FFF2-40B4-BE49-F238E27FC236}">
                  <a16:creationId xmlns:a16="http://schemas.microsoft.com/office/drawing/2014/main" id="{3424D603-4C81-4953-B151-1F08D068EF14}"/>
                </a:ext>
              </a:extLst>
            </p:cNvPr>
            <p:cNvSpPr txBox="1"/>
            <p:nvPr/>
          </p:nvSpPr>
          <p:spPr>
            <a:xfrm>
              <a:off x="10487584" y="1486729"/>
              <a:ext cx="1325416" cy="400109"/>
            </a:xfrm>
            <a:prstGeom prst="rect">
              <a:avLst/>
            </a:prstGeom>
            <a:noFill/>
          </p:spPr>
          <p:txBody>
            <a:bodyPr wrap="square" rtlCol="0">
              <a:spAutoFit/>
            </a:bodyPr>
            <a:lstStyle/>
            <a:p>
              <a:pPr defTabSz="685748" eaLnBrk="1" fontAlgn="auto" hangingPunct="1">
                <a:spcBef>
                  <a:spcPts val="0"/>
                </a:spcBef>
                <a:spcAft>
                  <a:spcPts val="0"/>
                </a:spcAft>
              </a:pPr>
              <a:endParaRPr lang="en-GB" sz="1350" dirty="0">
                <a:solidFill>
                  <a:srgbClr val="2B2B2B"/>
                </a:solidFill>
                <a:latin typeface="Arial" panose="020B0604020202020204"/>
                <a:cs typeface="+mn-cs"/>
              </a:endParaRPr>
            </a:p>
          </p:txBody>
        </p:sp>
        <p:sp>
          <p:nvSpPr>
            <p:cNvPr id="19" name="TextBox 18">
              <a:extLst>
                <a:ext uri="{FF2B5EF4-FFF2-40B4-BE49-F238E27FC236}">
                  <a16:creationId xmlns:a16="http://schemas.microsoft.com/office/drawing/2014/main" id="{9D30CAD5-B706-4817-9A4E-8FBA2C13BD83}"/>
                </a:ext>
              </a:extLst>
            </p:cNvPr>
            <p:cNvSpPr txBox="1"/>
            <p:nvPr/>
          </p:nvSpPr>
          <p:spPr>
            <a:xfrm rot="20492179">
              <a:off x="9898020" y="1366928"/>
              <a:ext cx="1106456" cy="369332"/>
            </a:xfrm>
            <a:prstGeom prst="rect">
              <a:avLst/>
            </a:prstGeom>
            <a:solidFill>
              <a:schemeClr val="bg2"/>
            </a:solidFill>
          </p:spPr>
          <p:txBody>
            <a:bodyPr wrap="square" rtlCol="0">
              <a:spAutoFit/>
            </a:bodyPr>
            <a:lstStyle/>
            <a:p>
              <a:pPr defTabSz="685748" eaLnBrk="1" fontAlgn="auto" hangingPunct="1">
                <a:spcBef>
                  <a:spcPts val="0"/>
                </a:spcBef>
                <a:spcAft>
                  <a:spcPts val="0"/>
                </a:spcAft>
              </a:pPr>
              <a:r>
                <a:rPr lang="en-GB" sz="1200" dirty="0">
                  <a:solidFill>
                    <a:srgbClr val="2B2B2B"/>
                  </a:solidFill>
                  <a:latin typeface="Arial" panose="020B0604020202020204"/>
                  <a:cs typeface="+mn-cs"/>
                </a:rPr>
                <a:t>1030Mhz</a:t>
              </a:r>
            </a:p>
          </p:txBody>
        </p:sp>
        <p:sp>
          <p:nvSpPr>
            <p:cNvPr id="8" name="TextBox 7">
              <a:extLst>
                <a:ext uri="{FF2B5EF4-FFF2-40B4-BE49-F238E27FC236}">
                  <a16:creationId xmlns:a16="http://schemas.microsoft.com/office/drawing/2014/main" id="{260B5937-C71C-4E59-A6B1-1841A03EEAD3}"/>
                </a:ext>
              </a:extLst>
            </p:cNvPr>
            <p:cNvSpPr txBox="1"/>
            <p:nvPr/>
          </p:nvSpPr>
          <p:spPr>
            <a:xfrm>
              <a:off x="8778624" y="1675144"/>
              <a:ext cx="1338288" cy="400109"/>
            </a:xfrm>
            <a:prstGeom prst="rect">
              <a:avLst/>
            </a:prstGeom>
            <a:noFill/>
          </p:spPr>
          <p:txBody>
            <a:bodyPr wrap="square" rtlCol="0">
              <a:spAutoFit/>
            </a:bodyPr>
            <a:lstStyle/>
            <a:p>
              <a:pPr defTabSz="685748" eaLnBrk="1" fontAlgn="auto" hangingPunct="1">
                <a:spcBef>
                  <a:spcPts val="0"/>
                </a:spcBef>
                <a:spcAft>
                  <a:spcPts val="0"/>
                </a:spcAft>
              </a:pPr>
              <a:r>
                <a:rPr lang="en-GB" sz="1350" dirty="0">
                  <a:solidFill>
                    <a:srgbClr val="2B2B2B"/>
                  </a:solidFill>
                  <a:latin typeface="Arial" panose="020B0604020202020204"/>
                  <a:cs typeface="+mn-cs"/>
                </a:rPr>
                <a:t>Interrogator</a:t>
              </a:r>
            </a:p>
          </p:txBody>
        </p:sp>
        <p:sp>
          <p:nvSpPr>
            <p:cNvPr id="20" name="TextBox 19">
              <a:extLst>
                <a:ext uri="{FF2B5EF4-FFF2-40B4-BE49-F238E27FC236}">
                  <a16:creationId xmlns:a16="http://schemas.microsoft.com/office/drawing/2014/main" id="{F6BB87E7-E559-49B4-80A7-95A0FE74621B}"/>
                </a:ext>
              </a:extLst>
            </p:cNvPr>
            <p:cNvSpPr txBox="1"/>
            <p:nvPr/>
          </p:nvSpPr>
          <p:spPr>
            <a:xfrm rot="20374820">
              <a:off x="9975059" y="686765"/>
              <a:ext cx="1106456" cy="369332"/>
            </a:xfrm>
            <a:prstGeom prst="rect">
              <a:avLst/>
            </a:prstGeom>
            <a:solidFill>
              <a:schemeClr val="bg2"/>
            </a:solidFill>
          </p:spPr>
          <p:txBody>
            <a:bodyPr wrap="square" rtlCol="0">
              <a:spAutoFit/>
            </a:bodyPr>
            <a:lstStyle/>
            <a:p>
              <a:pPr defTabSz="685748" eaLnBrk="1" fontAlgn="auto" hangingPunct="1">
                <a:spcBef>
                  <a:spcPts val="0"/>
                </a:spcBef>
                <a:spcAft>
                  <a:spcPts val="0"/>
                </a:spcAft>
              </a:pPr>
              <a:r>
                <a:rPr lang="en-GB" sz="1200" dirty="0">
                  <a:solidFill>
                    <a:srgbClr val="FF0000"/>
                  </a:solidFill>
                  <a:latin typeface="Arial" panose="020B0604020202020204"/>
                  <a:cs typeface="+mn-cs"/>
                </a:rPr>
                <a:t>1090Mhz</a:t>
              </a:r>
            </a:p>
          </p:txBody>
        </p:sp>
      </p:grpSp>
      <p:sp>
        <p:nvSpPr>
          <p:cNvPr id="22" name="TextBox 21">
            <a:extLst>
              <a:ext uri="{FF2B5EF4-FFF2-40B4-BE49-F238E27FC236}">
                <a16:creationId xmlns:a16="http://schemas.microsoft.com/office/drawing/2014/main" id="{FD9794D2-3955-47FB-B877-5964A51FB22A}"/>
              </a:ext>
            </a:extLst>
          </p:cNvPr>
          <p:cNvSpPr txBox="1"/>
          <p:nvPr/>
        </p:nvSpPr>
        <p:spPr>
          <a:xfrm>
            <a:off x="7021657" y="2892571"/>
            <a:ext cx="651791" cy="300082"/>
          </a:xfrm>
          <a:prstGeom prst="rect">
            <a:avLst/>
          </a:prstGeom>
          <a:noFill/>
        </p:spPr>
        <p:txBody>
          <a:bodyPr wrap="square" rtlCol="0">
            <a:spAutoFit/>
          </a:bodyPr>
          <a:lstStyle/>
          <a:p>
            <a:pPr defTabSz="685748" eaLnBrk="1" fontAlgn="auto" hangingPunct="1">
              <a:spcBef>
                <a:spcPts val="0"/>
              </a:spcBef>
              <a:spcAft>
                <a:spcPts val="0"/>
              </a:spcAft>
            </a:pPr>
            <a:r>
              <a:rPr lang="en-GB" sz="1350" dirty="0">
                <a:solidFill>
                  <a:srgbClr val="2B2B2B"/>
                </a:solidFill>
                <a:latin typeface="Arial" panose="020B0604020202020204"/>
                <a:cs typeface="+mn-cs"/>
              </a:rPr>
              <a:t>Radar </a:t>
            </a:r>
          </a:p>
        </p:txBody>
      </p:sp>
      <p:sp>
        <p:nvSpPr>
          <p:cNvPr id="23" name="TextBox 22">
            <a:extLst>
              <a:ext uri="{FF2B5EF4-FFF2-40B4-BE49-F238E27FC236}">
                <a16:creationId xmlns:a16="http://schemas.microsoft.com/office/drawing/2014/main" id="{2BA06124-7E7E-4435-B2BF-C69810FEC65B}"/>
              </a:ext>
            </a:extLst>
          </p:cNvPr>
          <p:cNvSpPr txBox="1"/>
          <p:nvPr/>
        </p:nvSpPr>
        <p:spPr>
          <a:xfrm rot="548970">
            <a:off x="5400109" y="3340065"/>
            <a:ext cx="1439330" cy="300082"/>
          </a:xfrm>
          <a:prstGeom prst="rect">
            <a:avLst/>
          </a:prstGeom>
          <a:noFill/>
        </p:spPr>
        <p:txBody>
          <a:bodyPr wrap="square" rtlCol="0">
            <a:spAutoFit/>
          </a:bodyPr>
          <a:lstStyle/>
          <a:p>
            <a:pPr defTabSz="685748" eaLnBrk="1" fontAlgn="auto" hangingPunct="1">
              <a:spcBef>
                <a:spcPts val="0"/>
              </a:spcBef>
              <a:spcAft>
                <a:spcPts val="0"/>
              </a:spcAft>
            </a:pPr>
            <a:r>
              <a:rPr lang="en-GB" sz="1350" dirty="0">
                <a:solidFill>
                  <a:srgbClr val="2B2B2B"/>
                </a:solidFill>
                <a:latin typeface="Arial" panose="020B0604020202020204"/>
                <a:cs typeface="+mn-cs"/>
              </a:rPr>
              <a:t>Ref. Channel</a:t>
            </a:r>
          </a:p>
        </p:txBody>
      </p:sp>
      <p:sp>
        <p:nvSpPr>
          <p:cNvPr id="25" name="TextBox 24">
            <a:extLst>
              <a:ext uri="{FF2B5EF4-FFF2-40B4-BE49-F238E27FC236}">
                <a16:creationId xmlns:a16="http://schemas.microsoft.com/office/drawing/2014/main" id="{D0D1F137-EAEA-465F-AC20-5E5EA85E1DC4}"/>
              </a:ext>
            </a:extLst>
          </p:cNvPr>
          <p:cNvSpPr txBox="1"/>
          <p:nvPr/>
        </p:nvSpPr>
        <p:spPr>
          <a:xfrm>
            <a:off x="5288557" y="2853945"/>
            <a:ext cx="994062" cy="300082"/>
          </a:xfrm>
          <a:prstGeom prst="rect">
            <a:avLst/>
          </a:prstGeom>
          <a:noFill/>
        </p:spPr>
        <p:txBody>
          <a:bodyPr wrap="square" rtlCol="0">
            <a:spAutoFit/>
          </a:bodyPr>
          <a:lstStyle/>
          <a:p>
            <a:pPr defTabSz="685748" eaLnBrk="1" fontAlgn="auto" hangingPunct="1">
              <a:spcBef>
                <a:spcPts val="0"/>
              </a:spcBef>
              <a:spcAft>
                <a:spcPts val="0"/>
              </a:spcAft>
            </a:pPr>
            <a:r>
              <a:rPr lang="en-GB" sz="1350" dirty="0">
                <a:solidFill>
                  <a:srgbClr val="2B2B2B"/>
                </a:solidFill>
                <a:latin typeface="Arial" panose="020B0604020202020204"/>
                <a:cs typeface="+mn-cs"/>
              </a:rPr>
              <a:t>Illuminator </a:t>
            </a:r>
          </a:p>
        </p:txBody>
      </p:sp>
      <p:grpSp>
        <p:nvGrpSpPr>
          <p:cNvPr id="49" name="Group 48">
            <a:extLst>
              <a:ext uri="{FF2B5EF4-FFF2-40B4-BE49-F238E27FC236}">
                <a16:creationId xmlns:a16="http://schemas.microsoft.com/office/drawing/2014/main" id="{B430AF1D-7ECF-4FF8-8E06-697AA7979552}"/>
              </a:ext>
            </a:extLst>
          </p:cNvPr>
          <p:cNvGrpSpPr/>
          <p:nvPr/>
        </p:nvGrpSpPr>
        <p:grpSpPr>
          <a:xfrm>
            <a:off x="5288557" y="3836034"/>
            <a:ext cx="2311401" cy="925253"/>
            <a:chOff x="9377494" y="3805406"/>
            <a:chExt cx="2366374" cy="1233670"/>
          </a:xfrm>
        </p:grpSpPr>
        <p:grpSp>
          <p:nvGrpSpPr>
            <p:cNvPr id="6" name="Group 5"/>
            <p:cNvGrpSpPr/>
            <p:nvPr/>
          </p:nvGrpSpPr>
          <p:grpSpPr>
            <a:xfrm>
              <a:off x="9425261" y="3805406"/>
              <a:ext cx="2318607" cy="1233670"/>
              <a:chOff x="9305925" y="4546835"/>
              <a:chExt cx="2076450" cy="1038225"/>
            </a:xfrm>
          </p:grpSpPr>
          <p:pic>
            <p:nvPicPr>
              <p:cNvPr id="1026" name="Picture 2" descr="Image result for CW radar"/>
              <p:cNvPicPr>
                <a:picLocks noChangeAspect="1" noChangeArrowheads="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9305925" y="4546835"/>
                <a:ext cx="2076450" cy="1038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ar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552560" y="4666159"/>
                <a:ext cx="717055" cy="429953"/>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04E72A1A-49CB-46A3-A56E-A81DCDFE3904}"/>
                </a:ext>
              </a:extLst>
            </p:cNvPr>
            <p:cNvSpPr txBox="1"/>
            <p:nvPr/>
          </p:nvSpPr>
          <p:spPr>
            <a:xfrm>
              <a:off x="9377494" y="4379051"/>
              <a:ext cx="628946" cy="400109"/>
            </a:xfrm>
            <a:prstGeom prst="rect">
              <a:avLst/>
            </a:prstGeom>
            <a:noFill/>
          </p:spPr>
          <p:txBody>
            <a:bodyPr wrap="square" rtlCol="0">
              <a:spAutoFit/>
            </a:bodyPr>
            <a:lstStyle/>
            <a:p>
              <a:pPr algn="ctr" defTabSz="685748" eaLnBrk="1" fontAlgn="auto" hangingPunct="1">
                <a:spcBef>
                  <a:spcPts val="0"/>
                </a:spcBef>
                <a:spcAft>
                  <a:spcPts val="0"/>
                </a:spcAft>
              </a:pPr>
              <a:r>
                <a:rPr lang="en-GB" sz="1350" dirty="0">
                  <a:solidFill>
                    <a:srgbClr val="2B2B2B"/>
                  </a:solidFill>
                  <a:latin typeface="Arial" panose="020B0604020202020204"/>
                  <a:cs typeface="+mn-cs"/>
                </a:rPr>
                <a:t>R</a:t>
              </a:r>
            </a:p>
          </p:txBody>
        </p:sp>
        <p:sp>
          <p:nvSpPr>
            <p:cNvPr id="27" name="TextBox 26">
              <a:extLst>
                <a:ext uri="{FF2B5EF4-FFF2-40B4-BE49-F238E27FC236}">
                  <a16:creationId xmlns:a16="http://schemas.microsoft.com/office/drawing/2014/main" id="{47B59E65-F883-4580-B09F-5238AB65B669}"/>
                </a:ext>
              </a:extLst>
            </p:cNvPr>
            <p:cNvSpPr txBox="1"/>
            <p:nvPr/>
          </p:nvSpPr>
          <p:spPr>
            <a:xfrm>
              <a:off x="9393275" y="4036435"/>
              <a:ext cx="628946" cy="400109"/>
            </a:xfrm>
            <a:prstGeom prst="rect">
              <a:avLst/>
            </a:prstGeom>
            <a:noFill/>
          </p:spPr>
          <p:txBody>
            <a:bodyPr wrap="square" rtlCol="0">
              <a:spAutoFit/>
            </a:bodyPr>
            <a:lstStyle/>
            <a:p>
              <a:pPr algn="ctr" defTabSz="685748" eaLnBrk="1" fontAlgn="auto" hangingPunct="1">
                <a:spcBef>
                  <a:spcPts val="0"/>
                </a:spcBef>
                <a:spcAft>
                  <a:spcPts val="0"/>
                </a:spcAft>
              </a:pPr>
              <a:r>
                <a:rPr lang="en-GB" sz="1350" dirty="0">
                  <a:solidFill>
                    <a:srgbClr val="2B2B2B"/>
                  </a:solidFill>
                  <a:latin typeface="Arial" panose="020B0604020202020204"/>
                  <a:cs typeface="+mn-cs"/>
                </a:rPr>
                <a:t>T</a:t>
              </a:r>
            </a:p>
          </p:txBody>
        </p:sp>
        <p:cxnSp>
          <p:nvCxnSpPr>
            <p:cNvPr id="34" name="Straight Connector 33">
              <a:extLst>
                <a:ext uri="{FF2B5EF4-FFF2-40B4-BE49-F238E27FC236}">
                  <a16:creationId xmlns:a16="http://schemas.microsoft.com/office/drawing/2014/main" id="{7AA8F752-5BE6-4CE7-A844-AEA7A9C87B3A}"/>
                </a:ext>
              </a:extLst>
            </p:cNvPr>
            <p:cNvCxnSpPr>
              <a:cxnSpLocks/>
            </p:cNvCxnSpPr>
            <p:nvPr/>
          </p:nvCxnSpPr>
          <p:spPr>
            <a:xfrm>
              <a:off x="10033855" y="4379051"/>
              <a:ext cx="2110" cy="3529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0D38A-11D4-4A65-85F8-E72D5E77BA68}"/>
                </a:ext>
              </a:extLst>
            </p:cNvPr>
            <p:cNvCxnSpPr>
              <a:cxnSpLocks/>
            </p:cNvCxnSpPr>
            <p:nvPr/>
          </p:nvCxnSpPr>
          <p:spPr>
            <a:xfrm>
              <a:off x="10367230" y="4392386"/>
              <a:ext cx="0" cy="24819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DD6DEBB-4701-4ED3-BCCB-BCB43402AB61}"/>
                </a:ext>
              </a:extLst>
            </p:cNvPr>
            <p:cNvCxnSpPr>
              <a:cxnSpLocks/>
            </p:cNvCxnSpPr>
            <p:nvPr/>
          </p:nvCxnSpPr>
          <p:spPr>
            <a:xfrm flipH="1">
              <a:off x="10033855" y="4625340"/>
              <a:ext cx="333375" cy="914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DD6DF2-0972-4EF7-94B6-211AA6AEF150}"/>
                </a:ext>
              </a:extLst>
            </p:cNvPr>
            <p:cNvCxnSpPr>
              <a:cxnSpLocks/>
            </p:cNvCxnSpPr>
            <p:nvPr/>
          </p:nvCxnSpPr>
          <p:spPr>
            <a:xfrm>
              <a:off x="10033855" y="4379051"/>
              <a:ext cx="333375" cy="1333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E90670A8-ED4C-4235-862B-2F25BD3FBA86}"/>
              </a:ext>
            </a:extLst>
          </p:cNvPr>
          <p:cNvSpPr txBox="1"/>
          <p:nvPr/>
        </p:nvSpPr>
        <p:spPr>
          <a:xfrm>
            <a:off x="5463021" y="5791007"/>
            <a:ext cx="1177637" cy="300082"/>
          </a:xfrm>
          <a:prstGeom prst="rect">
            <a:avLst/>
          </a:prstGeom>
          <a:solidFill>
            <a:schemeClr val="bg2"/>
          </a:solidFill>
        </p:spPr>
        <p:txBody>
          <a:bodyPr wrap="square" rtlCol="0">
            <a:spAutoFit/>
          </a:bodyPr>
          <a:lstStyle/>
          <a:p>
            <a:pPr defTabSz="685748" eaLnBrk="1" fontAlgn="auto" hangingPunct="1">
              <a:spcBef>
                <a:spcPts val="0"/>
              </a:spcBef>
              <a:spcAft>
                <a:spcPts val="0"/>
              </a:spcAft>
            </a:pPr>
            <a:r>
              <a:rPr lang="en-GB" sz="1350" dirty="0">
                <a:solidFill>
                  <a:srgbClr val="2B2B2B"/>
                </a:solidFill>
                <a:latin typeface="Arial" panose="020B0604020202020204"/>
                <a:cs typeface="+mn-cs"/>
              </a:rPr>
              <a:t>Monostatic</a:t>
            </a:r>
          </a:p>
        </p:txBody>
      </p:sp>
      <p:sp>
        <p:nvSpPr>
          <p:cNvPr id="53" name="TextBox 52">
            <a:extLst>
              <a:ext uri="{FF2B5EF4-FFF2-40B4-BE49-F238E27FC236}">
                <a16:creationId xmlns:a16="http://schemas.microsoft.com/office/drawing/2014/main" id="{219DC8B6-95DB-4F7E-9C7F-570F3050E54B}"/>
              </a:ext>
            </a:extLst>
          </p:cNvPr>
          <p:cNvSpPr txBox="1"/>
          <p:nvPr/>
        </p:nvSpPr>
        <p:spPr>
          <a:xfrm>
            <a:off x="6905017" y="5791007"/>
            <a:ext cx="697328" cy="507831"/>
          </a:xfrm>
          <a:prstGeom prst="rect">
            <a:avLst/>
          </a:prstGeom>
          <a:solidFill>
            <a:schemeClr val="bg2"/>
          </a:solidFill>
        </p:spPr>
        <p:txBody>
          <a:bodyPr wrap="square" rtlCol="0">
            <a:spAutoFit/>
          </a:bodyPr>
          <a:lstStyle/>
          <a:p>
            <a:pPr defTabSz="685748" eaLnBrk="1" fontAlgn="auto" hangingPunct="1">
              <a:spcBef>
                <a:spcPts val="0"/>
              </a:spcBef>
              <a:spcAft>
                <a:spcPts val="0"/>
              </a:spcAft>
            </a:pPr>
            <a:r>
              <a:rPr lang="en-GB" sz="1350" dirty="0">
                <a:solidFill>
                  <a:srgbClr val="2B2B2B"/>
                </a:solidFill>
                <a:latin typeface="Arial" panose="020B0604020202020204"/>
                <a:cs typeface="+mn-cs"/>
              </a:rPr>
              <a:t>Bistatic</a:t>
            </a:r>
          </a:p>
        </p:txBody>
      </p:sp>
      <p:sp>
        <p:nvSpPr>
          <p:cNvPr id="54" name="TextBox 53">
            <a:extLst>
              <a:ext uri="{FF2B5EF4-FFF2-40B4-BE49-F238E27FC236}">
                <a16:creationId xmlns:a16="http://schemas.microsoft.com/office/drawing/2014/main" id="{BA72FB88-8AB3-4E95-8679-B8E2A61D697B}"/>
              </a:ext>
            </a:extLst>
          </p:cNvPr>
          <p:cNvSpPr txBox="1"/>
          <p:nvPr/>
        </p:nvSpPr>
        <p:spPr>
          <a:xfrm>
            <a:off x="6724019" y="2244439"/>
            <a:ext cx="1125391" cy="507831"/>
          </a:xfrm>
          <a:prstGeom prst="rect">
            <a:avLst/>
          </a:prstGeom>
          <a:noFill/>
        </p:spPr>
        <p:txBody>
          <a:bodyPr wrap="square" rtlCol="0">
            <a:spAutoFit/>
          </a:bodyPr>
          <a:lstStyle/>
          <a:p>
            <a:pPr defTabSz="685748" eaLnBrk="1" fontAlgn="auto" hangingPunct="1">
              <a:spcBef>
                <a:spcPts val="0"/>
              </a:spcBef>
              <a:spcAft>
                <a:spcPts val="0"/>
              </a:spcAft>
            </a:pPr>
            <a:r>
              <a:rPr lang="en-GB" sz="1350" dirty="0">
                <a:solidFill>
                  <a:srgbClr val="2B2B2B"/>
                </a:solidFill>
                <a:latin typeface="Arial" panose="020B0604020202020204"/>
                <a:cs typeface="+mn-cs"/>
              </a:rPr>
              <a:t>Transponder</a:t>
            </a:r>
          </a:p>
        </p:txBody>
      </p:sp>
    </p:spTree>
    <p:extLst>
      <p:ext uri="{BB962C8B-B14F-4D97-AF65-F5344CB8AC3E}">
        <p14:creationId xmlns:p14="http://schemas.microsoft.com/office/powerpoint/2010/main" val="1360256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797" y="991522"/>
            <a:ext cx="7315200" cy="1115897"/>
          </a:xfrm>
        </p:spPr>
        <p:txBody>
          <a:bodyPr/>
          <a:lstStyle/>
          <a:p>
            <a:r>
              <a:rPr lang="en-GB" dirty="0">
                <a:solidFill>
                  <a:srgbClr val="0070C0"/>
                </a:solidFill>
              </a:rPr>
              <a:t>Operating Principles</a:t>
            </a:r>
          </a:p>
        </p:txBody>
      </p:sp>
      <p:sp>
        <p:nvSpPr>
          <p:cNvPr id="3" name="Content Placeholder 2"/>
          <p:cNvSpPr>
            <a:spLocks noGrp="1"/>
          </p:cNvSpPr>
          <p:nvPr>
            <p:ph idx="1"/>
          </p:nvPr>
        </p:nvSpPr>
        <p:spPr>
          <a:xfrm>
            <a:off x="1050797" y="1939674"/>
            <a:ext cx="7200900" cy="1907381"/>
          </a:xfrm>
        </p:spPr>
        <p:txBody>
          <a:bodyPr>
            <a:normAutofit fontScale="85000" lnSpcReduction="20000"/>
          </a:bodyPr>
          <a:lstStyle/>
          <a:p>
            <a:r>
              <a:rPr lang="en-GB" dirty="0"/>
              <a:t>The simplest radar operation can be divided into 4 steps:</a:t>
            </a:r>
          </a:p>
          <a:p>
            <a:pPr marL="740664" lvl="1" indent="-342900">
              <a:buFont typeface="+mj-lt"/>
              <a:buAutoNum type="arabicPeriod"/>
            </a:pPr>
            <a:r>
              <a:rPr lang="en-GB" dirty="0"/>
              <a:t>The radar is transmitting an EM pulse;</a:t>
            </a:r>
          </a:p>
          <a:p>
            <a:pPr marL="740664" lvl="1" indent="-342900">
              <a:buFont typeface="+mj-lt"/>
              <a:buAutoNum type="arabicPeriod"/>
            </a:pPr>
            <a:r>
              <a:rPr lang="en-GB" dirty="0"/>
              <a:t>The radar switches to listening mode;</a:t>
            </a:r>
          </a:p>
          <a:p>
            <a:pPr marL="740664" lvl="1" indent="-342900">
              <a:buFont typeface="+mj-lt"/>
              <a:buAutoNum type="arabicPeriod"/>
            </a:pPr>
            <a:r>
              <a:rPr lang="en-GB" dirty="0"/>
              <a:t>The pulse is reflected by a target;</a:t>
            </a:r>
          </a:p>
          <a:p>
            <a:pPr marL="740664" lvl="1" indent="-342900">
              <a:buFont typeface="+mj-lt"/>
              <a:buAutoNum type="arabicPeriod"/>
            </a:pPr>
            <a:r>
              <a:rPr lang="en-GB" dirty="0"/>
              <a:t>The radar receives the echoes from the transmitted pulse.</a:t>
            </a:r>
          </a:p>
          <a:p>
            <a:r>
              <a:rPr lang="en-GB" dirty="0"/>
              <a:t>Using various properties of the received echo, the radar can extract parameters such as the </a:t>
            </a:r>
            <a:r>
              <a:rPr lang="en-GB" b="1" dirty="0">
                <a:solidFill>
                  <a:srgbClr val="0070C0"/>
                </a:solidFill>
              </a:rPr>
              <a:t>range</a:t>
            </a:r>
            <a:r>
              <a:rPr lang="en-GB" dirty="0"/>
              <a:t> and </a:t>
            </a:r>
            <a:r>
              <a:rPr lang="en-GB" b="1" dirty="0">
                <a:solidFill>
                  <a:srgbClr val="0070C0"/>
                </a:solidFill>
              </a:rPr>
              <a:t>velocity</a:t>
            </a:r>
            <a:r>
              <a:rPr lang="en-GB" dirty="0"/>
              <a:t> of the target</a:t>
            </a:r>
          </a:p>
        </p:txBody>
      </p:sp>
      <p:grpSp>
        <p:nvGrpSpPr>
          <p:cNvPr id="46" name="Group 45"/>
          <p:cNvGrpSpPr/>
          <p:nvPr/>
        </p:nvGrpSpPr>
        <p:grpSpPr>
          <a:xfrm>
            <a:off x="1185524" y="4151392"/>
            <a:ext cx="7212041" cy="1552707"/>
            <a:chOff x="1495425" y="4383450"/>
            <a:chExt cx="9987278" cy="2221890"/>
          </a:xfrm>
        </p:grpSpPr>
        <p:cxnSp>
          <p:nvCxnSpPr>
            <p:cNvPr id="23" name="Straight Connector 22"/>
            <p:cNvCxnSpPr/>
            <p:nvPr/>
          </p:nvCxnSpPr>
          <p:spPr>
            <a:xfrm flipV="1">
              <a:off x="1495425" y="5756981"/>
              <a:ext cx="9163050"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2"/>
            <a:stretch>
              <a:fillRect/>
            </a:stretch>
          </p:blipFill>
          <p:spPr>
            <a:xfrm>
              <a:off x="3828617" y="4885981"/>
              <a:ext cx="597327" cy="1010564"/>
            </a:xfrm>
            <a:prstGeom prst="rect">
              <a:avLst/>
            </a:prstGeom>
          </p:spPr>
        </p:pic>
        <p:pic>
          <p:nvPicPr>
            <p:cNvPr id="13" name="Picture 12"/>
            <p:cNvPicPr>
              <a:picLocks noChangeAspect="1"/>
            </p:cNvPicPr>
            <p:nvPr/>
          </p:nvPicPr>
          <p:blipFill>
            <a:blip r:embed="rId3"/>
            <a:stretch>
              <a:fillRect/>
            </a:stretch>
          </p:blipFill>
          <p:spPr>
            <a:xfrm>
              <a:off x="9550810" y="4797524"/>
              <a:ext cx="841087" cy="560559"/>
            </a:xfrm>
            <a:prstGeom prst="rect">
              <a:avLst/>
            </a:prstGeom>
          </p:spPr>
        </p:pic>
        <p:pic>
          <p:nvPicPr>
            <p:cNvPr id="14" name="Picture 13"/>
            <p:cNvPicPr>
              <a:picLocks noChangeAspect="1"/>
            </p:cNvPicPr>
            <p:nvPr/>
          </p:nvPicPr>
          <p:blipFill>
            <a:blip r:embed="rId4"/>
            <a:stretch>
              <a:fillRect/>
            </a:stretch>
          </p:blipFill>
          <p:spPr>
            <a:xfrm>
              <a:off x="4765728" y="4722720"/>
              <a:ext cx="338731" cy="723330"/>
            </a:xfrm>
            <a:prstGeom prst="rect">
              <a:avLst/>
            </a:prstGeom>
          </p:spPr>
        </p:pic>
        <p:pic>
          <p:nvPicPr>
            <p:cNvPr id="19" name="Picture 18"/>
            <p:cNvPicPr>
              <a:picLocks noChangeAspect="1"/>
            </p:cNvPicPr>
            <p:nvPr/>
          </p:nvPicPr>
          <p:blipFill>
            <a:blip r:embed="rId5"/>
            <a:stretch>
              <a:fillRect/>
            </a:stretch>
          </p:blipFill>
          <p:spPr>
            <a:xfrm>
              <a:off x="8825948" y="4383450"/>
              <a:ext cx="396768" cy="1161717"/>
            </a:xfrm>
            <a:prstGeom prst="rect">
              <a:avLst/>
            </a:prstGeom>
          </p:spPr>
        </p:pic>
        <p:grpSp>
          <p:nvGrpSpPr>
            <p:cNvPr id="29" name="Group 28"/>
            <p:cNvGrpSpPr/>
            <p:nvPr/>
          </p:nvGrpSpPr>
          <p:grpSpPr>
            <a:xfrm>
              <a:off x="9255181" y="5867970"/>
              <a:ext cx="2227522" cy="691382"/>
              <a:chOff x="8597942" y="4695013"/>
              <a:chExt cx="2227522" cy="691382"/>
            </a:xfrm>
          </p:grpSpPr>
          <p:pic>
            <p:nvPicPr>
              <p:cNvPr id="21" name="Picture 20"/>
              <p:cNvPicPr>
                <a:picLocks noChangeAspect="1"/>
              </p:cNvPicPr>
              <p:nvPr/>
            </p:nvPicPr>
            <p:blipFill>
              <a:blip r:embed="rId6"/>
              <a:stretch>
                <a:fillRect/>
              </a:stretch>
            </p:blipFill>
            <p:spPr>
              <a:xfrm>
                <a:off x="8597943" y="4795839"/>
                <a:ext cx="177713" cy="177660"/>
              </a:xfrm>
              <a:prstGeom prst="rect">
                <a:avLst/>
              </a:prstGeom>
            </p:spPr>
          </p:pic>
          <p:sp>
            <p:nvSpPr>
              <p:cNvPr id="25" name="TextBox 24"/>
              <p:cNvSpPr txBox="1"/>
              <p:nvPr/>
            </p:nvSpPr>
            <p:spPr>
              <a:xfrm>
                <a:off x="8775656" y="4695013"/>
                <a:ext cx="2049808" cy="412896"/>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Transmitted pulse</a:t>
                </a:r>
              </a:p>
            </p:txBody>
          </p:sp>
          <p:sp>
            <p:nvSpPr>
              <p:cNvPr id="26" name="TextBox 25"/>
              <p:cNvSpPr txBox="1"/>
              <p:nvPr/>
            </p:nvSpPr>
            <p:spPr>
              <a:xfrm>
                <a:off x="8775656" y="4973499"/>
                <a:ext cx="1820721" cy="412896"/>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Reflected pulse</a:t>
                </a:r>
              </a:p>
            </p:txBody>
          </p:sp>
          <p:pic>
            <p:nvPicPr>
              <p:cNvPr id="27" name="Picture 26"/>
              <p:cNvPicPr>
                <a:picLocks noChangeAspect="1"/>
              </p:cNvPicPr>
              <p:nvPr/>
            </p:nvPicPr>
            <p:blipFill>
              <a:blip r:embed="rId7"/>
              <a:stretch>
                <a:fillRect/>
              </a:stretch>
            </p:blipFill>
            <p:spPr>
              <a:xfrm>
                <a:off x="8597942" y="5074325"/>
                <a:ext cx="177713" cy="177660"/>
              </a:xfrm>
              <a:prstGeom prst="rect">
                <a:avLst/>
              </a:prstGeom>
            </p:spPr>
          </p:pic>
        </p:grpSp>
        <p:pic>
          <p:nvPicPr>
            <p:cNvPr id="28" name="Picture 27"/>
            <p:cNvPicPr>
              <a:picLocks noChangeAspect="1"/>
            </p:cNvPicPr>
            <p:nvPr/>
          </p:nvPicPr>
          <p:blipFill>
            <a:blip r:embed="rId8"/>
            <a:stretch>
              <a:fillRect/>
            </a:stretch>
          </p:blipFill>
          <p:spPr>
            <a:xfrm>
              <a:off x="6294780" y="4885981"/>
              <a:ext cx="1475417" cy="380700"/>
            </a:xfrm>
            <a:prstGeom prst="rect">
              <a:avLst/>
            </a:prstGeom>
          </p:spPr>
        </p:pic>
        <p:sp>
          <p:nvSpPr>
            <p:cNvPr id="4" name="Rectangle 3"/>
            <p:cNvSpPr/>
            <p:nvPr/>
          </p:nvSpPr>
          <p:spPr>
            <a:xfrm>
              <a:off x="1723427" y="6155879"/>
              <a:ext cx="1357085" cy="356467"/>
            </a:xfrm>
            <a:prstGeom prst="rect">
              <a:avLst/>
            </a:prstGeom>
            <a:ln w="31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75" dirty="0">
                  <a:solidFill>
                    <a:srgbClr val="2B2B2B"/>
                  </a:solidFill>
                  <a:latin typeface="Arial" panose="020B0604020202020204"/>
                </a:rPr>
                <a:t>Transmitter</a:t>
              </a:r>
            </a:p>
          </p:txBody>
        </p:sp>
        <p:sp>
          <p:nvSpPr>
            <p:cNvPr id="17" name="Rectangle 16"/>
            <p:cNvSpPr/>
            <p:nvPr/>
          </p:nvSpPr>
          <p:spPr>
            <a:xfrm>
              <a:off x="5161130" y="6155880"/>
              <a:ext cx="1029941" cy="356466"/>
            </a:xfrm>
            <a:prstGeom prst="rect">
              <a:avLst/>
            </a:prstGeom>
            <a:ln w="31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Receiver</a:t>
              </a:r>
            </a:p>
          </p:txBody>
        </p:sp>
        <p:sp>
          <p:nvSpPr>
            <p:cNvPr id="18" name="Rectangle 17"/>
            <p:cNvSpPr/>
            <p:nvPr/>
          </p:nvSpPr>
          <p:spPr>
            <a:xfrm>
              <a:off x="3576020" y="6155879"/>
              <a:ext cx="1059932" cy="356467"/>
            </a:xfrm>
            <a:prstGeom prst="rect">
              <a:avLst/>
            </a:prstGeom>
            <a:ln w="31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Duplexer</a:t>
              </a:r>
            </a:p>
          </p:txBody>
        </p:sp>
        <p:sp>
          <p:nvSpPr>
            <p:cNvPr id="36" name="Arrow: Right 35"/>
            <p:cNvSpPr/>
            <p:nvPr/>
          </p:nvSpPr>
          <p:spPr>
            <a:xfrm>
              <a:off x="3128372" y="6279806"/>
              <a:ext cx="438156" cy="11565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7" name="Arrow: Right 36"/>
            <p:cNvSpPr/>
            <p:nvPr/>
          </p:nvSpPr>
          <p:spPr>
            <a:xfrm>
              <a:off x="4685417" y="6279806"/>
              <a:ext cx="438156" cy="11565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8" name="Arrow: Right 37"/>
            <p:cNvSpPr/>
            <p:nvPr/>
          </p:nvSpPr>
          <p:spPr>
            <a:xfrm>
              <a:off x="6234554" y="6279805"/>
              <a:ext cx="438156" cy="104311"/>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nvGrpSpPr>
            <p:cNvPr id="41" name="Group 40"/>
            <p:cNvGrpSpPr/>
            <p:nvPr/>
          </p:nvGrpSpPr>
          <p:grpSpPr>
            <a:xfrm>
              <a:off x="6727757" y="6065340"/>
              <a:ext cx="544765" cy="540000"/>
              <a:chOff x="6034057" y="6279128"/>
              <a:chExt cx="545038" cy="540000"/>
            </a:xfrm>
          </p:grpSpPr>
          <p:sp>
            <p:nvSpPr>
              <p:cNvPr id="39" name="Partial Circle 38"/>
              <p:cNvSpPr/>
              <p:nvPr/>
            </p:nvSpPr>
            <p:spPr>
              <a:xfrm>
                <a:off x="6034057" y="6279128"/>
                <a:ext cx="540000" cy="540000"/>
              </a:xfrm>
              <a:prstGeom prst="pie">
                <a:avLst>
                  <a:gd name="adj1" fmla="val 18667878"/>
                  <a:gd name="adj2" fmla="val 20053282"/>
                </a:avLst>
              </a:prstGeom>
              <a:gradFill flip="none" rotWithShape="1">
                <a:gsLst>
                  <a:gs pos="0">
                    <a:schemeClr val="bg1"/>
                  </a:gs>
                  <a:gs pos="83000">
                    <a:schemeClr val="accent6">
                      <a:lumMod val="95000"/>
                      <a:lumOff val="5000"/>
                    </a:schemeClr>
                  </a:gs>
                  <a:gs pos="100000">
                    <a:schemeClr val="accent6">
                      <a:lumMod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0" name="Flowchart: Connector 39"/>
              <p:cNvSpPr/>
              <p:nvPr/>
            </p:nvSpPr>
            <p:spPr>
              <a:xfrm>
                <a:off x="6039095" y="6279128"/>
                <a:ext cx="540000" cy="540000"/>
              </a:xfrm>
              <a:prstGeom prst="flowChartConnector">
                <a:avLst/>
              </a:prstGeom>
              <a:solidFill>
                <a:schemeClr val="accent6">
                  <a:alpha val="29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F6F8F8"/>
                  </a:solidFill>
                  <a:latin typeface="Arial" panose="020B0604020202020204"/>
                </a:endParaRPr>
              </a:p>
            </p:txBody>
          </p:sp>
        </p:grpSp>
        <p:sp>
          <p:nvSpPr>
            <p:cNvPr id="42" name="Arrow: Right 41"/>
            <p:cNvSpPr/>
            <p:nvPr/>
          </p:nvSpPr>
          <p:spPr>
            <a:xfrm rot="5400000">
              <a:off x="4027732" y="5963102"/>
              <a:ext cx="248031" cy="11660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3" name="Arrow: Right 42"/>
            <p:cNvSpPr/>
            <p:nvPr/>
          </p:nvSpPr>
          <p:spPr>
            <a:xfrm rot="16200000">
              <a:off x="3866286" y="5956752"/>
              <a:ext cx="248031" cy="11660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5" name="Flowchart: Connector 44"/>
            <p:cNvSpPr/>
            <p:nvPr/>
          </p:nvSpPr>
          <p:spPr>
            <a:xfrm>
              <a:off x="7144673" y="6171237"/>
              <a:ext cx="51456" cy="52770"/>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spTree>
    <p:extLst>
      <p:ext uri="{BB962C8B-B14F-4D97-AF65-F5344CB8AC3E}">
        <p14:creationId xmlns:p14="http://schemas.microsoft.com/office/powerpoint/2010/main" val="733112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185524" y="4388482"/>
            <a:ext cx="7213325" cy="1315618"/>
            <a:chOff x="1495425" y="4722720"/>
            <a:chExt cx="9989055" cy="1882620"/>
          </a:xfrm>
        </p:grpSpPr>
        <p:cxnSp>
          <p:nvCxnSpPr>
            <p:cNvPr id="23" name="Straight Connector 22"/>
            <p:cNvCxnSpPr/>
            <p:nvPr/>
          </p:nvCxnSpPr>
          <p:spPr>
            <a:xfrm flipV="1">
              <a:off x="1495425" y="5756981"/>
              <a:ext cx="9163050"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2"/>
            <a:stretch>
              <a:fillRect/>
            </a:stretch>
          </p:blipFill>
          <p:spPr>
            <a:xfrm>
              <a:off x="3828617" y="4885981"/>
              <a:ext cx="597327" cy="1010564"/>
            </a:xfrm>
            <a:prstGeom prst="rect">
              <a:avLst/>
            </a:prstGeom>
          </p:spPr>
        </p:pic>
        <p:pic>
          <p:nvPicPr>
            <p:cNvPr id="13" name="Picture 12"/>
            <p:cNvPicPr>
              <a:picLocks noChangeAspect="1"/>
            </p:cNvPicPr>
            <p:nvPr/>
          </p:nvPicPr>
          <p:blipFill>
            <a:blip r:embed="rId3"/>
            <a:stretch>
              <a:fillRect/>
            </a:stretch>
          </p:blipFill>
          <p:spPr>
            <a:xfrm>
              <a:off x="9550810" y="4797524"/>
              <a:ext cx="841087" cy="560559"/>
            </a:xfrm>
            <a:prstGeom prst="rect">
              <a:avLst/>
            </a:prstGeom>
          </p:spPr>
        </p:pic>
        <p:pic>
          <p:nvPicPr>
            <p:cNvPr id="14" name="Picture 13"/>
            <p:cNvPicPr>
              <a:picLocks noChangeAspect="1"/>
            </p:cNvPicPr>
            <p:nvPr/>
          </p:nvPicPr>
          <p:blipFill>
            <a:blip r:embed="rId4"/>
            <a:stretch>
              <a:fillRect/>
            </a:stretch>
          </p:blipFill>
          <p:spPr>
            <a:xfrm>
              <a:off x="4765728" y="4722720"/>
              <a:ext cx="338731" cy="723330"/>
            </a:xfrm>
            <a:prstGeom prst="rect">
              <a:avLst/>
            </a:prstGeom>
          </p:spPr>
        </p:pic>
        <p:grpSp>
          <p:nvGrpSpPr>
            <p:cNvPr id="29" name="Group 28"/>
            <p:cNvGrpSpPr/>
            <p:nvPr/>
          </p:nvGrpSpPr>
          <p:grpSpPr>
            <a:xfrm>
              <a:off x="9255181" y="5867970"/>
              <a:ext cx="2229299" cy="691382"/>
              <a:chOff x="8597942" y="4695013"/>
              <a:chExt cx="2229299" cy="691382"/>
            </a:xfrm>
          </p:grpSpPr>
          <p:pic>
            <p:nvPicPr>
              <p:cNvPr id="21" name="Picture 20"/>
              <p:cNvPicPr>
                <a:picLocks noChangeAspect="1"/>
              </p:cNvPicPr>
              <p:nvPr/>
            </p:nvPicPr>
            <p:blipFill>
              <a:blip r:embed="rId5"/>
              <a:stretch>
                <a:fillRect/>
              </a:stretch>
            </p:blipFill>
            <p:spPr>
              <a:xfrm>
                <a:off x="8597943" y="4795839"/>
                <a:ext cx="177713" cy="177660"/>
              </a:xfrm>
              <a:prstGeom prst="rect">
                <a:avLst/>
              </a:prstGeom>
            </p:spPr>
          </p:pic>
          <p:sp>
            <p:nvSpPr>
              <p:cNvPr id="25" name="TextBox 24"/>
              <p:cNvSpPr txBox="1"/>
              <p:nvPr/>
            </p:nvSpPr>
            <p:spPr>
              <a:xfrm>
                <a:off x="8775656" y="4695013"/>
                <a:ext cx="2051585" cy="412896"/>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Transmitted pulse</a:t>
                </a:r>
              </a:p>
            </p:txBody>
          </p:sp>
          <p:sp>
            <p:nvSpPr>
              <p:cNvPr id="26" name="TextBox 25"/>
              <p:cNvSpPr txBox="1"/>
              <p:nvPr/>
            </p:nvSpPr>
            <p:spPr>
              <a:xfrm>
                <a:off x="8775656" y="4973499"/>
                <a:ext cx="1820720" cy="412896"/>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Reflected pulse</a:t>
                </a:r>
              </a:p>
            </p:txBody>
          </p:sp>
          <p:pic>
            <p:nvPicPr>
              <p:cNvPr id="27" name="Picture 26"/>
              <p:cNvPicPr>
                <a:picLocks noChangeAspect="1"/>
              </p:cNvPicPr>
              <p:nvPr/>
            </p:nvPicPr>
            <p:blipFill>
              <a:blip r:embed="rId6"/>
              <a:stretch>
                <a:fillRect/>
              </a:stretch>
            </p:blipFill>
            <p:spPr>
              <a:xfrm>
                <a:off x="8597942" y="5074325"/>
                <a:ext cx="177713" cy="177660"/>
              </a:xfrm>
              <a:prstGeom prst="rect">
                <a:avLst/>
              </a:prstGeom>
            </p:spPr>
          </p:pic>
        </p:grpSp>
        <p:sp>
          <p:nvSpPr>
            <p:cNvPr id="4" name="Rectangle 3"/>
            <p:cNvSpPr/>
            <p:nvPr/>
          </p:nvSpPr>
          <p:spPr>
            <a:xfrm>
              <a:off x="1723427" y="6155879"/>
              <a:ext cx="1357085" cy="356467"/>
            </a:xfrm>
            <a:prstGeom prst="rect">
              <a:avLst/>
            </a:prstGeom>
            <a:ln w="31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75" dirty="0">
                  <a:solidFill>
                    <a:srgbClr val="2B2B2B"/>
                  </a:solidFill>
                  <a:latin typeface="Arial" panose="020B0604020202020204"/>
                </a:rPr>
                <a:t>Transmitter</a:t>
              </a:r>
            </a:p>
          </p:txBody>
        </p:sp>
        <p:sp>
          <p:nvSpPr>
            <p:cNvPr id="17" name="Rectangle 16"/>
            <p:cNvSpPr/>
            <p:nvPr/>
          </p:nvSpPr>
          <p:spPr>
            <a:xfrm>
              <a:off x="5161130" y="6155880"/>
              <a:ext cx="1029941" cy="356466"/>
            </a:xfrm>
            <a:prstGeom prst="rect">
              <a:avLst/>
            </a:prstGeom>
            <a:ln w="31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Receiver</a:t>
              </a:r>
            </a:p>
          </p:txBody>
        </p:sp>
        <p:sp>
          <p:nvSpPr>
            <p:cNvPr id="18" name="Rectangle 17"/>
            <p:cNvSpPr/>
            <p:nvPr/>
          </p:nvSpPr>
          <p:spPr>
            <a:xfrm>
              <a:off x="3576020" y="6155879"/>
              <a:ext cx="1059932" cy="356467"/>
            </a:xfrm>
            <a:prstGeom prst="rect">
              <a:avLst/>
            </a:prstGeom>
            <a:ln w="31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Duplexer</a:t>
              </a:r>
            </a:p>
          </p:txBody>
        </p:sp>
        <p:sp>
          <p:nvSpPr>
            <p:cNvPr id="36" name="Arrow: Right 35"/>
            <p:cNvSpPr/>
            <p:nvPr/>
          </p:nvSpPr>
          <p:spPr>
            <a:xfrm>
              <a:off x="3128372" y="6279806"/>
              <a:ext cx="438156" cy="115654"/>
            </a:xfrm>
            <a:prstGeom prst="rightArrow">
              <a:avLst>
                <a:gd name="adj1" fmla="val 11495"/>
                <a:gd name="adj2" fmla="val 577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7" name="Arrow: Right 36"/>
            <p:cNvSpPr/>
            <p:nvPr/>
          </p:nvSpPr>
          <p:spPr>
            <a:xfrm>
              <a:off x="4685417" y="6279806"/>
              <a:ext cx="438156" cy="11565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8" name="Arrow: Right 37"/>
            <p:cNvSpPr/>
            <p:nvPr/>
          </p:nvSpPr>
          <p:spPr>
            <a:xfrm>
              <a:off x="6234554" y="6279805"/>
              <a:ext cx="438156" cy="104311"/>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nvGrpSpPr>
            <p:cNvPr id="41" name="Group 40"/>
            <p:cNvGrpSpPr/>
            <p:nvPr/>
          </p:nvGrpSpPr>
          <p:grpSpPr>
            <a:xfrm>
              <a:off x="6727757" y="6065340"/>
              <a:ext cx="544765" cy="540000"/>
              <a:chOff x="6034057" y="6279128"/>
              <a:chExt cx="545038" cy="540000"/>
            </a:xfrm>
          </p:grpSpPr>
          <p:sp>
            <p:nvSpPr>
              <p:cNvPr id="39" name="Partial Circle 38"/>
              <p:cNvSpPr/>
              <p:nvPr/>
            </p:nvSpPr>
            <p:spPr>
              <a:xfrm>
                <a:off x="6034057" y="6279128"/>
                <a:ext cx="540000" cy="540000"/>
              </a:xfrm>
              <a:prstGeom prst="pie">
                <a:avLst>
                  <a:gd name="adj1" fmla="val 18667878"/>
                  <a:gd name="adj2" fmla="val 20053282"/>
                </a:avLst>
              </a:prstGeom>
              <a:gradFill flip="none" rotWithShape="1">
                <a:gsLst>
                  <a:gs pos="0">
                    <a:schemeClr val="bg1"/>
                  </a:gs>
                  <a:gs pos="83000">
                    <a:schemeClr val="accent6">
                      <a:lumMod val="95000"/>
                      <a:lumOff val="5000"/>
                    </a:schemeClr>
                  </a:gs>
                  <a:gs pos="100000">
                    <a:schemeClr val="accent6">
                      <a:lumMod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0" name="Flowchart: Connector 39"/>
              <p:cNvSpPr/>
              <p:nvPr/>
            </p:nvSpPr>
            <p:spPr>
              <a:xfrm>
                <a:off x="6039095" y="6279128"/>
                <a:ext cx="540000" cy="540000"/>
              </a:xfrm>
              <a:prstGeom prst="flowChartConnector">
                <a:avLst/>
              </a:prstGeom>
              <a:solidFill>
                <a:schemeClr val="accent6">
                  <a:alpha val="29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F6F8F8"/>
                  </a:solidFill>
                  <a:latin typeface="Arial" panose="020B0604020202020204"/>
                </a:endParaRPr>
              </a:p>
            </p:txBody>
          </p:sp>
        </p:grpSp>
        <p:sp>
          <p:nvSpPr>
            <p:cNvPr id="42" name="Arrow: Right 41"/>
            <p:cNvSpPr/>
            <p:nvPr/>
          </p:nvSpPr>
          <p:spPr>
            <a:xfrm rot="5400000">
              <a:off x="4027732" y="5963102"/>
              <a:ext cx="248031" cy="11660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3" name="Arrow: Right 42"/>
            <p:cNvSpPr/>
            <p:nvPr/>
          </p:nvSpPr>
          <p:spPr>
            <a:xfrm rot="16200000">
              <a:off x="3866286" y="5956752"/>
              <a:ext cx="248031" cy="116604"/>
            </a:xfrm>
            <a:prstGeom prst="rightArrow">
              <a:avLst>
                <a:gd name="adj1" fmla="val 11495"/>
                <a:gd name="adj2" fmla="val 577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5" name="Flowchart: Connector 44"/>
            <p:cNvSpPr/>
            <p:nvPr/>
          </p:nvSpPr>
          <p:spPr>
            <a:xfrm>
              <a:off x="7144673" y="6171237"/>
              <a:ext cx="51456" cy="52770"/>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sp>
        <p:nvSpPr>
          <p:cNvPr id="11" name="Title 1">
            <a:extLst>
              <a:ext uri="{FF2B5EF4-FFF2-40B4-BE49-F238E27FC236}">
                <a16:creationId xmlns:a16="http://schemas.microsoft.com/office/drawing/2014/main" id="{C441F78D-A39B-A561-91FA-48BFF4161942}"/>
              </a:ext>
            </a:extLst>
          </p:cNvPr>
          <p:cNvSpPr>
            <a:spLocks noGrp="1"/>
          </p:cNvSpPr>
          <p:nvPr>
            <p:ph type="title"/>
          </p:nvPr>
        </p:nvSpPr>
        <p:spPr>
          <a:xfrm>
            <a:off x="1050797" y="991522"/>
            <a:ext cx="7315200" cy="1115897"/>
          </a:xfrm>
        </p:spPr>
        <p:txBody>
          <a:bodyPr/>
          <a:lstStyle/>
          <a:p>
            <a:r>
              <a:rPr lang="en-GB" dirty="0">
                <a:solidFill>
                  <a:srgbClr val="0070C0"/>
                </a:solidFill>
              </a:rPr>
              <a:t>Operating Principles</a:t>
            </a:r>
          </a:p>
        </p:txBody>
      </p:sp>
      <p:sp>
        <p:nvSpPr>
          <p:cNvPr id="15" name="Content Placeholder 2">
            <a:extLst>
              <a:ext uri="{FF2B5EF4-FFF2-40B4-BE49-F238E27FC236}">
                <a16:creationId xmlns:a16="http://schemas.microsoft.com/office/drawing/2014/main" id="{F5427641-9CD7-4C46-8763-35919DF2CB94}"/>
              </a:ext>
            </a:extLst>
          </p:cNvPr>
          <p:cNvSpPr>
            <a:spLocks noGrp="1"/>
          </p:cNvSpPr>
          <p:nvPr>
            <p:ph idx="1"/>
          </p:nvPr>
        </p:nvSpPr>
        <p:spPr>
          <a:xfrm>
            <a:off x="1050797" y="1939674"/>
            <a:ext cx="7200900" cy="1907381"/>
          </a:xfrm>
        </p:spPr>
        <p:txBody>
          <a:bodyPr>
            <a:normAutofit fontScale="85000" lnSpcReduction="20000"/>
          </a:bodyPr>
          <a:lstStyle/>
          <a:p>
            <a:r>
              <a:rPr lang="en-GB" dirty="0"/>
              <a:t>The simplest radar operation can be divided into 4 steps:</a:t>
            </a:r>
          </a:p>
          <a:p>
            <a:pPr marL="740664" lvl="1" indent="-342900">
              <a:buFont typeface="+mj-lt"/>
              <a:buAutoNum type="arabicPeriod"/>
            </a:pPr>
            <a:r>
              <a:rPr lang="en-GB" dirty="0">
                <a:solidFill>
                  <a:srgbClr val="FF0000"/>
                </a:solidFill>
              </a:rPr>
              <a:t>The radar is transmitting an EM pulse;</a:t>
            </a:r>
          </a:p>
          <a:p>
            <a:pPr marL="740664" lvl="1" indent="-342900">
              <a:buFont typeface="+mj-lt"/>
              <a:buAutoNum type="arabicPeriod"/>
            </a:pPr>
            <a:r>
              <a:rPr lang="en-GB" dirty="0"/>
              <a:t>The radar switches to listening mode;</a:t>
            </a:r>
          </a:p>
          <a:p>
            <a:pPr marL="740664" lvl="1" indent="-342900">
              <a:buFont typeface="+mj-lt"/>
              <a:buAutoNum type="arabicPeriod"/>
            </a:pPr>
            <a:r>
              <a:rPr lang="en-GB" dirty="0"/>
              <a:t>The pulse is reflected by a target;</a:t>
            </a:r>
          </a:p>
          <a:p>
            <a:pPr marL="740664" lvl="1" indent="-342900">
              <a:buFont typeface="+mj-lt"/>
              <a:buAutoNum type="arabicPeriod"/>
            </a:pPr>
            <a:r>
              <a:rPr lang="en-GB" dirty="0"/>
              <a:t>The radar receives the echoes from the transmitted pulse.</a:t>
            </a:r>
          </a:p>
          <a:p>
            <a:r>
              <a:rPr lang="en-GB" dirty="0"/>
              <a:t>Using various properties of the received echo, the radar can extract parameters such as the </a:t>
            </a:r>
            <a:r>
              <a:rPr lang="en-GB" b="1" dirty="0">
                <a:solidFill>
                  <a:srgbClr val="0070C0"/>
                </a:solidFill>
              </a:rPr>
              <a:t>range</a:t>
            </a:r>
            <a:r>
              <a:rPr lang="en-GB" dirty="0"/>
              <a:t> and </a:t>
            </a:r>
            <a:r>
              <a:rPr lang="en-GB" b="1" dirty="0">
                <a:solidFill>
                  <a:srgbClr val="0070C0"/>
                </a:solidFill>
              </a:rPr>
              <a:t>velocity</a:t>
            </a:r>
            <a:r>
              <a:rPr lang="en-GB" dirty="0"/>
              <a:t> of the target</a:t>
            </a:r>
          </a:p>
        </p:txBody>
      </p:sp>
    </p:spTree>
    <p:extLst>
      <p:ext uri="{BB962C8B-B14F-4D97-AF65-F5344CB8AC3E}">
        <p14:creationId xmlns:p14="http://schemas.microsoft.com/office/powerpoint/2010/main" val="308686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2C8BFC1-DAF6-4651-B69A-71074EE2E395}"/>
              </a:ext>
            </a:extLst>
          </p:cNvPr>
          <p:cNvGrpSpPr/>
          <p:nvPr/>
        </p:nvGrpSpPr>
        <p:grpSpPr>
          <a:xfrm>
            <a:off x="1185524" y="4307859"/>
            <a:ext cx="7212042" cy="1396243"/>
            <a:chOff x="1580698" y="4600812"/>
            <a:chExt cx="9616055" cy="1861657"/>
          </a:xfrm>
        </p:grpSpPr>
        <p:grpSp>
          <p:nvGrpSpPr>
            <p:cNvPr id="46" name="Group 45"/>
            <p:cNvGrpSpPr/>
            <p:nvPr/>
          </p:nvGrpSpPr>
          <p:grpSpPr>
            <a:xfrm>
              <a:off x="1580698" y="4778011"/>
              <a:ext cx="9616055" cy="1684458"/>
              <a:chOff x="1495425" y="4797524"/>
              <a:chExt cx="9987278" cy="1807816"/>
            </a:xfrm>
          </p:grpSpPr>
          <p:cxnSp>
            <p:nvCxnSpPr>
              <p:cNvPr id="23" name="Straight Connector 22"/>
              <p:cNvCxnSpPr/>
              <p:nvPr/>
            </p:nvCxnSpPr>
            <p:spPr>
              <a:xfrm flipV="1">
                <a:off x="1495425" y="5756981"/>
                <a:ext cx="9163050"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2"/>
              <a:stretch>
                <a:fillRect/>
              </a:stretch>
            </p:blipFill>
            <p:spPr>
              <a:xfrm>
                <a:off x="3828617" y="4885981"/>
                <a:ext cx="597327" cy="1010564"/>
              </a:xfrm>
              <a:prstGeom prst="rect">
                <a:avLst/>
              </a:prstGeom>
            </p:spPr>
          </p:pic>
          <p:pic>
            <p:nvPicPr>
              <p:cNvPr id="13" name="Picture 12"/>
              <p:cNvPicPr>
                <a:picLocks noChangeAspect="1"/>
              </p:cNvPicPr>
              <p:nvPr/>
            </p:nvPicPr>
            <p:blipFill>
              <a:blip r:embed="rId3"/>
              <a:stretch>
                <a:fillRect/>
              </a:stretch>
            </p:blipFill>
            <p:spPr>
              <a:xfrm>
                <a:off x="9550810" y="4797524"/>
                <a:ext cx="841087" cy="560559"/>
              </a:xfrm>
              <a:prstGeom prst="rect">
                <a:avLst/>
              </a:prstGeom>
            </p:spPr>
          </p:pic>
          <p:grpSp>
            <p:nvGrpSpPr>
              <p:cNvPr id="29" name="Group 28"/>
              <p:cNvGrpSpPr/>
              <p:nvPr/>
            </p:nvGrpSpPr>
            <p:grpSpPr>
              <a:xfrm>
                <a:off x="9255181" y="5867970"/>
                <a:ext cx="2227522" cy="691381"/>
                <a:chOff x="8597942" y="4695013"/>
                <a:chExt cx="2227522" cy="691381"/>
              </a:xfrm>
            </p:grpSpPr>
            <p:pic>
              <p:nvPicPr>
                <p:cNvPr id="21" name="Picture 20"/>
                <p:cNvPicPr>
                  <a:picLocks noChangeAspect="1"/>
                </p:cNvPicPr>
                <p:nvPr/>
              </p:nvPicPr>
              <p:blipFill>
                <a:blip r:embed="rId4"/>
                <a:stretch>
                  <a:fillRect/>
                </a:stretch>
              </p:blipFill>
              <p:spPr>
                <a:xfrm>
                  <a:off x="8597943" y="4795839"/>
                  <a:ext cx="177713" cy="177660"/>
                </a:xfrm>
                <a:prstGeom prst="rect">
                  <a:avLst/>
                </a:prstGeom>
              </p:spPr>
            </p:pic>
            <p:sp>
              <p:nvSpPr>
                <p:cNvPr id="25" name="TextBox 24"/>
                <p:cNvSpPr txBox="1"/>
                <p:nvPr/>
              </p:nvSpPr>
              <p:spPr>
                <a:xfrm>
                  <a:off x="8775656" y="4695013"/>
                  <a:ext cx="2049808" cy="412895"/>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Transmitted pulse</a:t>
                  </a:r>
                </a:p>
              </p:txBody>
            </p:sp>
            <p:sp>
              <p:nvSpPr>
                <p:cNvPr id="26" name="TextBox 25"/>
                <p:cNvSpPr txBox="1"/>
                <p:nvPr/>
              </p:nvSpPr>
              <p:spPr>
                <a:xfrm>
                  <a:off x="8775655" y="4973499"/>
                  <a:ext cx="1820720" cy="412895"/>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Reflected pulse</a:t>
                  </a:r>
                </a:p>
              </p:txBody>
            </p:sp>
            <p:pic>
              <p:nvPicPr>
                <p:cNvPr id="27" name="Picture 26"/>
                <p:cNvPicPr>
                  <a:picLocks noChangeAspect="1"/>
                </p:cNvPicPr>
                <p:nvPr/>
              </p:nvPicPr>
              <p:blipFill>
                <a:blip r:embed="rId5"/>
                <a:stretch>
                  <a:fillRect/>
                </a:stretch>
              </p:blipFill>
              <p:spPr>
                <a:xfrm>
                  <a:off x="8597942" y="5074325"/>
                  <a:ext cx="177713" cy="177660"/>
                </a:xfrm>
                <a:prstGeom prst="rect">
                  <a:avLst/>
                </a:prstGeom>
              </p:spPr>
            </p:pic>
          </p:grpSp>
          <p:sp>
            <p:nvSpPr>
              <p:cNvPr id="4" name="Rectangle 3"/>
              <p:cNvSpPr/>
              <p:nvPr/>
            </p:nvSpPr>
            <p:spPr>
              <a:xfrm>
                <a:off x="1723427" y="6155879"/>
                <a:ext cx="1357085" cy="356467"/>
              </a:xfrm>
              <a:prstGeom prst="rect">
                <a:avLst/>
              </a:prstGeom>
              <a:ln w="31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75" dirty="0">
                    <a:solidFill>
                      <a:srgbClr val="2B2B2B"/>
                    </a:solidFill>
                    <a:latin typeface="Arial" panose="020B0604020202020204"/>
                  </a:rPr>
                  <a:t>Transmitter</a:t>
                </a:r>
              </a:p>
            </p:txBody>
          </p:sp>
          <p:sp>
            <p:nvSpPr>
              <p:cNvPr id="17" name="Rectangle 16"/>
              <p:cNvSpPr/>
              <p:nvPr/>
            </p:nvSpPr>
            <p:spPr>
              <a:xfrm>
                <a:off x="5161130" y="6155880"/>
                <a:ext cx="1029941" cy="356466"/>
              </a:xfrm>
              <a:prstGeom prst="rect">
                <a:avLst/>
              </a:prstGeom>
              <a:ln w="31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Receiver</a:t>
                </a:r>
              </a:p>
            </p:txBody>
          </p:sp>
          <p:sp>
            <p:nvSpPr>
              <p:cNvPr id="18" name="Rectangle 17"/>
              <p:cNvSpPr/>
              <p:nvPr/>
            </p:nvSpPr>
            <p:spPr>
              <a:xfrm>
                <a:off x="3576020" y="6155879"/>
                <a:ext cx="1059932" cy="356467"/>
              </a:xfrm>
              <a:prstGeom prst="rect">
                <a:avLst/>
              </a:prstGeom>
              <a:ln w="31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Duplexer</a:t>
                </a:r>
              </a:p>
            </p:txBody>
          </p:sp>
          <p:sp>
            <p:nvSpPr>
              <p:cNvPr id="36" name="Arrow: Right 35"/>
              <p:cNvSpPr/>
              <p:nvPr/>
            </p:nvSpPr>
            <p:spPr>
              <a:xfrm>
                <a:off x="3128372" y="6279806"/>
                <a:ext cx="438156" cy="11565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7" name="Arrow: Right 36"/>
              <p:cNvSpPr/>
              <p:nvPr/>
            </p:nvSpPr>
            <p:spPr>
              <a:xfrm>
                <a:off x="4685417" y="6279806"/>
                <a:ext cx="438156" cy="115654"/>
              </a:xfrm>
              <a:prstGeom prst="rightArrow">
                <a:avLst>
                  <a:gd name="adj1" fmla="val 11495"/>
                  <a:gd name="adj2" fmla="val 577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8" name="Arrow: Right 37"/>
              <p:cNvSpPr/>
              <p:nvPr/>
            </p:nvSpPr>
            <p:spPr>
              <a:xfrm>
                <a:off x="6234554" y="6279805"/>
                <a:ext cx="438156" cy="104311"/>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nvGrpSpPr>
              <p:cNvPr id="41" name="Group 40"/>
              <p:cNvGrpSpPr/>
              <p:nvPr/>
            </p:nvGrpSpPr>
            <p:grpSpPr>
              <a:xfrm>
                <a:off x="6727757" y="6065340"/>
                <a:ext cx="544765" cy="540000"/>
                <a:chOff x="6034057" y="6279128"/>
                <a:chExt cx="545038" cy="540000"/>
              </a:xfrm>
            </p:grpSpPr>
            <p:sp>
              <p:nvSpPr>
                <p:cNvPr id="39" name="Partial Circle 38"/>
                <p:cNvSpPr/>
                <p:nvPr/>
              </p:nvSpPr>
              <p:spPr>
                <a:xfrm>
                  <a:off x="6034057" y="6279128"/>
                  <a:ext cx="540000" cy="540000"/>
                </a:xfrm>
                <a:prstGeom prst="pie">
                  <a:avLst>
                    <a:gd name="adj1" fmla="val 18667878"/>
                    <a:gd name="adj2" fmla="val 20053282"/>
                  </a:avLst>
                </a:prstGeom>
                <a:gradFill flip="none" rotWithShape="1">
                  <a:gsLst>
                    <a:gs pos="0">
                      <a:schemeClr val="bg1"/>
                    </a:gs>
                    <a:gs pos="83000">
                      <a:schemeClr val="accent6">
                        <a:lumMod val="95000"/>
                        <a:lumOff val="5000"/>
                      </a:schemeClr>
                    </a:gs>
                    <a:gs pos="100000">
                      <a:schemeClr val="accent6">
                        <a:lumMod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0" name="Flowchart: Connector 39"/>
                <p:cNvSpPr/>
                <p:nvPr/>
              </p:nvSpPr>
              <p:spPr>
                <a:xfrm>
                  <a:off x="6039095" y="6279128"/>
                  <a:ext cx="540000" cy="540000"/>
                </a:xfrm>
                <a:prstGeom prst="flowChartConnector">
                  <a:avLst/>
                </a:prstGeom>
                <a:solidFill>
                  <a:schemeClr val="accent6">
                    <a:alpha val="29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F6F8F8"/>
                    </a:solidFill>
                    <a:latin typeface="Arial" panose="020B0604020202020204"/>
                  </a:endParaRPr>
                </a:p>
              </p:txBody>
            </p:sp>
          </p:grpSp>
          <p:sp>
            <p:nvSpPr>
              <p:cNvPr id="42" name="Arrow: Right 41"/>
              <p:cNvSpPr/>
              <p:nvPr/>
            </p:nvSpPr>
            <p:spPr>
              <a:xfrm rot="5400000">
                <a:off x="4027732" y="5963102"/>
                <a:ext cx="248031" cy="116604"/>
              </a:xfrm>
              <a:prstGeom prst="rightArrow">
                <a:avLst>
                  <a:gd name="adj1" fmla="val 11495"/>
                  <a:gd name="adj2" fmla="val 577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3" name="Arrow: Right 42"/>
              <p:cNvSpPr/>
              <p:nvPr/>
            </p:nvSpPr>
            <p:spPr>
              <a:xfrm rot="16200000">
                <a:off x="3866286" y="5956752"/>
                <a:ext cx="248031" cy="11660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5" name="Flowchart: Connector 44"/>
              <p:cNvSpPr/>
              <p:nvPr/>
            </p:nvSpPr>
            <p:spPr>
              <a:xfrm>
                <a:off x="7144673" y="6171237"/>
                <a:ext cx="51456" cy="52770"/>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pic>
          <p:nvPicPr>
            <p:cNvPr id="30" name="Picture 29">
              <a:extLst>
                <a:ext uri="{FF2B5EF4-FFF2-40B4-BE49-F238E27FC236}">
                  <a16:creationId xmlns:a16="http://schemas.microsoft.com/office/drawing/2014/main" id="{1B29B34C-4A44-4FFB-9EBE-349C1B64C164}"/>
                </a:ext>
              </a:extLst>
            </p:cNvPr>
            <p:cNvPicPr>
              <a:picLocks noChangeAspect="1"/>
            </p:cNvPicPr>
            <p:nvPr/>
          </p:nvPicPr>
          <p:blipFill>
            <a:blip r:embed="rId6"/>
            <a:stretch>
              <a:fillRect/>
            </a:stretch>
          </p:blipFill>
          <p:spPr>
            <a:xfrm>
              <a:off x="7226371" y="4600812"/>
              <a:ext cx="326141" cy="866407"/>
            </a:xfrm>
            <a:prstGeom prst="rect">
              <a:avLst/>
            </a:prstGeom>
          </p:spPr>
        </p:pic>
      </p:grpSp>
      <p:sp>
        <p:nvSpPr>
          <p:cNvPr id="10" name="Title 1">
            <a:extLst>
              <a:ext uri="{FF2B5EF4-FFF2-40B4-BE49-F238E27FC236}">
                <a16:creationId xmlns:a16="http://schemas.microsoft.com/office/drawing/2014/main" id="{E6DA0949-DF5D-E609-49C7-590DBA00A65B}"/>
              </a:ext>
            </a:extLst>
          </p:cNvPr>
          <p:cNvSpPr>
            <a:spLocks noGrp="1"/>
          </p:cNvSpPr>
          <p:nvPr>
            <p:ph type="title"/>
          </p:nvPr>
        </p:nvSpPr>
        <p:spPr>
          <a:xfrm>
            <a:off x="1050797" y="991522"/>
            <a:ext cx="7315200" cy="1115897"/>
          </a:xfrm>
        </p:spPr>
        <p:txBody>
          <a:bodyPr/>
          <a:lstStyle/>
          <a:p>
            <a:r>
              <a:rPr lang="en-GB" dirty="0">
                <a:solidFill>
                  <a:srgbClr val="0070C0"/>
                </a:solidFill>
              </a:rPr>
              <a:t>Operating Principles</a:t>
            </a:r>
          </a:p>
        </p:txBody>
      </p:sp>
      <p:sp>
        <p:nvSpPr>
          <p:cNvPr id="11" name="Content Placeholder 2">
            <a:extLst>
              <a:ext uri="{FF2B5EF4-FFF2-40B4-BE49-F238E27FC236}">
                <a16:creationId xmlns:a16="http://schemas.microsoft.com/office/drawing/2014/main" id="{02EECE00-BA34-9A9C-37F9-46AFDFBEB42C}"/>
              </a:ext>
            </a:extLst>
          </p:cNvPr>
          <p:cNvSpPr>
            <a:spLocks noGrp="1"/>
          </p:cNvSpPr>
          <p:nvPr>
            <p:ph idx="1"/>
          </p:nvPr>
        </p:nvSpPr>
        <p:spPr>
          <a:xfrm>
            <a:off x="1050797" y="1939674"/>
            <a:ext cx="7200900" cy="1907381"/>
          </a:xfrm>
        </p:spPr>
        <p:txBody>
          <a:bodyPr>
            <a:normAutofit fontScale="85000" lnSpcReduction="20000"/>
          </a:bodyPr>
          <a:lstStyle/>
          <a:p>
            <a:r>
              <a:rPr lang="en-GB" dirty="0"/>
              <a:t>The simplest radar operation can be divided into 4 steps:</a:t>
            </a:r>
          </a:p>
          <a:p>
            <a:pPr marL="740664" lvl="1" indent="-342900">
              <a:buFont typeface="+mj-lt"/>
              <a:buAutoNum type="arabicPeriod"/>
            </a:pPr>
            <a:r>
              <a:rPr lang="en-GB" dirty="0"/>
              <a:t>The radar is transmitting an EM pulse;</a:t>
            </a:r>
          </a:p>
          <a:p>
            <a:pPr marL="740664" lvl="1" indent="-342900">
              <a:buFont typeface="+mj-lt"/>
              <a:buAutoNum type="arabicPeriod"/>
            </a:pPr>
            <a:r>
              <a:rPr lang="en-GB" dirty="0">
                <a:solidFill>
                  <a:srgbClr val="FF0000"/>
                </a:solidFill>
              </a:rPr>
              <a:t>The radar switches to listening mode;</a:t>
            </a:r>
          </a:p>
          <a:p>
            <a:pPr marL="740664" lvl="1" indent="-342900">
              <a:buFont typeface="+mj-lt"/>
              <a:buAutoNum type="arabicPeriod"/>
            </a:pPr>
            <a:r>
              <a:rPr lang="en-GB" dirty="0"/>
              <a:t>The pulse is reflected by a target;</a:t>
            </a:r>
          </a:p>
          <a:p>
            <a:pPr marL="740664" lvl="1" indent="-342900">
              <a:buFont typeface="+mj-lt"/>
              <a:buAutoNum type="arabicPeriod"/>
            </a:pPr>
            <a:r>
              <a:rPr lang="en-GB" dirty="0"/>
              <a:t>The radar receives the echoes from the transmitted pulse.</a:t>
            </a:r>
          </a:p>
          <a:p>
            <a:r>
              <a:rPr lang="en-GB" dirty="0"/>
              <a:t>Using various properties of the received echo, the radar can extract parameters such as the </a:t>
            </a:r>
            <a:r>
              <a:rPr lang="en-GB" b="1" dirty="0">
                <a:solidFill>
                  <a:srgbClr val="0070C0"/>
                </a:solidFill>
              </a:rPr>
              <a:t>range</a:t>
            </a:r>
            <a:r>
              <a:rPr lang="en-GB" dirty="0"/>
              <a:t> and </a:t>
            </a:r>
            <a:r>
              <a:rPr lang="en-GB" b="1" dirty="0">
                <a:solidFill>
                  <a:srgbClr val="0070C0"/>
                </a:solidFill>
              </a:rPr>
              <a:t>velocity</a:t>
            </a:r>
            <a:r>
              <a:rPr lang="en-GB" dirty="0"/>
              <a:t> of the target</a:t>
            </a:r>
          </a:p>
        </p:txBody>
      </p:sp>
    </p:spTree>
    <p:extLst>
      <p:ext uri="{BB962C8B-B14F-4D97-AF65-F5344CB8AC3E}">
        <p14:creationId xmlns:p14="http://schemas.microsoft.com/office/powerpoint/2010/main" val="61544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185524" y="4440756"/>
            <a:ext cx="7212041" cy="1263343"/>
            <a:chOff x="1495425" y="4797524"/>
            <a:chExt cx="9987278" cy="1807816"/>
          </a:xfrm>
        </p:grpSpPr>
        <p:cxnSp>
          <p:nvCxnSpPr>
            <p:cNvPr id="23" name="Straight Connector 22"/>
            <p:cNvCxnSpPr/>
            <p:nvPr/>
          </p:nvCxnSpPr>
          <p:spPr>
            <a:xfrm flipV="1">
              <a:off x="1495425" y="5756981"/>
              <a:ext cx="9163050"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2"/>
            <a:stretch>
              <a:fillRect/>
            </a:stretch>
          </p:blipFill>
          <p:spPr>
            <a:xfrm>
              <a:off x="3828617" y="4885981"/>
              <a:ext cx="597327" cy="1010564"/>
            </a:xfrm>
            <a:prstGeom prst="rect">
              <a:avLst/>
            </a:prstGeom>
          </p:spPr>
        </p:pic>
        <p:pic>
          <p:nvPicPr>
            <p:cNvPr id="13" name="Picture 12"/>
            <p:cNvPicPr>
              <a:picLocks noChangeAspect="1"/>
            </p:cNvPicPr>
            <p:nvPr/>
          </p:nvPicPr>
          <p:blipFill>
            <a:blip r:embed="rId3"/>
            <a:stretch>
              <a:fillRect/>
            </a:stretch>
          </p:blipFill>
          <p:spPr>
            <a:xfrm>
              <a:off x="9550810" y="4797524"/>
              <a:ext cx="841087" cy="560559"/>
            </a:xfrm>
            <a:prstGeom prst="rect">
              <a:avLst/>
            </a:prstGeom>
          </p:spPr>
        </p:pic>
        <p:grpSp>
          <p:nvGrpSpPr>
            <p:cNvPr id="29" name="Group 28"/>
            <p:cNvGrpSpPr/>
            <p:nvPr/>
          </p:nvGrpSpPr>
          <p:grpSpPr>
            <a:xfrm>
              <a:off x="9255181" y="5867970"/>
              <a:ext cx="2227522" cy="691382"/>
              <a:chOff x="8597942" y="4695013"/>
              <a:chExt cx="2227522" cy="691382"/>
            </a:xfrm>
          </p:grpSpPr>
          <p:pic>
            <p:nvPicPr>
              <p:cNvPr id="21" name="Picture 20"/>
              <p:cNvPicPr>
                <a:picLocks noChangeAspect="1"/>
              </p:cNvPicPr>
              <p:nvPr/>
            </p:nvPicPr>
            <p:blipFill>
              <a:blip r:embed="rId4"/>
              <a:stretch>
                <a:fillRect/>
              </a:stretch>
            </p:blipFill>
            <p:spPr>
              <a:xfrm>
                <a:off x="8597943" y="4795839"/>
                <a:ext cx="177713" cy="177660"/>
              </a:xfrm>
              <a:prstGeom prst="rect">
                <a:avLst/>
              </a:prstGeom>
            </p:spPr>
          </p:pic>
          <p:sp>
            <p:nvSpPr>
              <p:cNvPr id="25" name="TextBox 24"/>
              <p:cNvSpPr txBox="1"/>
              <p:nvPr/>
            </p:nvSpPr>
            <p:spPr>
              <a:xfrm>
                <a:off x="8775656" y="4695013"/>
                <a:ext cx="2049808" cy="412896"/>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Transmitted pulse</a:t>
                </a:r>
              </a:p>
            </p:txBody>
          </p:sp>
          <p:sp>
            <p:nvSpPr>
              <p:cNvPr id="26" name="TextBox 25"/>
              <p:cNvSpPr txBox="1"/>
              <p:nvPr/>
            </p:nvSpPr>
            <p:spPr>
              <a:xfrm>
                <a:off x="8775656" y="4973499"/>
                <a:ext cx="1820721" cy="412896"/>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Reflected pulse</a:t>
                </a:r>
              </a:p>
            </p:txBody>
          </p:sp>
          <p:pic>
            <p:nvPicPr>
              <p:cNvPr id="27" name="Picture 26"/>
              <p:cNvPicPr>
                <a:picLocks noChangeAspect="1"/>
              </p:cNvPicPr>
              <p:nvPr/>
            </p:nvPicPr>
            <p:blipFill>
              <a:blip r:embed="rId5"/>
              <a:stretch>
                <a:fillRect/>
              </a:stretch>
            </p:blipFill>
            <p:spPr>
              <a:xfrm>
                <a:off x="8597942" y="5074325"/>
                <a:ext cx="177713" cy="177660"/>
              </a:xfrm>
              <a:prstGeom prst="rect">
                <a:avLst/>
              </a:prstGeom>
            </p:spPr>
          </p:pic>
        </p:grpSp>
        <p:sp>
          <p:nvSpPr>
            <p:cNvPr id="4" name="Rectangle 3"/>
            <p:cNvSpPr/>
            <p:nvPr/>
          </p:nvSpPr>
          <p:spPr>
            <a:xfrm>
              <a:off x="1723427" y="6155879"/>
              <a:ext cx="1357085" cy="356467"/>
            </a:xfrm>
            <a:prstGeom prst="rect">
              <a:avLst/>
            </a:prstGeom>
            <a:ln w="31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75" dirty="0">
                  <a:solidFill>
                    <a:srgbClr val="2B2B2B"/>
                  </a:solidFill>
                  <a:latin typeface="Arial" panose="020B0604020202020204"/>
                </a:rPr>
                <a:t>Transmitter</a:t>
              </a:r>
            </a:p>
          </p:txBody>
        </p:sp>
        <p:sp>
          <p:nvSpPr>
            <p:cNvPr id="17" name="Rectangle 16"/>
            <p:cNvSpPr/>
            <p:nvPr/>
          </p:nvSpPr>
          <p:spPr>
            <a:xfrm>
              <a:off x="5161130" y="6155880"/>
              <a:ext cx="1029941" cy="356466"/>
            </a:xfrm>
            <a:prstGeom prst="rect">
              <a:avLst/>
            </a:prstGeom>
            <a:ln w="31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Receiver</a:t>
              </a:r>
            </a:p>
          </p:txBody>
        </p:sp>
        <p:sp>
          <p:nvSpPr>
            <p:cNvPr id="18" name="Rectangle 17"/>
            <p:cNvSpPr/>
            <p:nvPr/>
          </p:nvSpPr>
          <p:spPr>
            <a:xfrm>
              <a:off x="3576020" y="6155879"/>
              <a:ext cx="1059932" cy="356467"/>
            </a:xfrm>
            <a:prstGeom prst="rect">
              <a:avLst/>
            </a:prstGeom>
            <a:ln w="31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Duplexer</a:t>
              </a:r>
            </a:p>
          </p:txBody>
        </p:sp>
        <p:sp>
          <p:nvSpPr>
            <p:cNvPr id="36" name="Arrow: Right 35"/>
            <p:cNvSpPr/>
            <p:nvPr/>
          </p:nvSpPr>
          <p:spPr>
            <a:xfrm>
              <a:off x="3128372" y="6279806"/>
              <a:ext cx="438156" cy="11565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7" name="Arrow: Right 36"/>
            <p:cNvSpPr/>
            <p:nvPr/>
          </p:nvSpPr>
          <p:spPr>
            <a:xfrm>
              <a:off x="4685417" y="6279806"/>
              <a:ext cx="438156" cy="115654"/>
            </a:xfrm>
            <a:prstGeom prst="rightArrow">
              <a:avLst>
                <a:gd name="adj1" fmla="val 11495"/>
                <a:gd name="adj2" fmla="val 577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8" name="Arrow: Right 37"/>
            <p:cNvSpPr/>
            <p:nvPr/>
          </p:nvSpPr>
          <p:spPr>
            <a:xfrm>
              <a:off x="6234554" y="6279805"/>
              <a:ext cx="438156" cy="104311"/>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nvGrpSpPr>
            <p:cNvPr id="41" name="Group 40"/>
            <p:cNvGrpSpPr/>
            <p:nvPr/>
          </p:nvGrpSpPr>
          <p:grpSpPr>
            <a:xfrm>
              <a:off x="6727757" y="6065340"/>
              <a:ext cx="544765" cy="540000"/>
              <a:chOff x="6034057" y="6279128"/>
              <a:chExt cx="545038" cy="540000"/>
            </a:xfrm>
          </p:grpSpPr>
          <p:sp>
            <p:nvSpPr>
              <p:cNvPr id="39" name="Partial Circle 38"/>
              <p:cNvSpPr/>
              <p:nvPr/>
            </p:nvSpPr>
            <p:spPr>
              <a:xfrm>
                <a:off x="6034057" y="6279128"/>
                <a:ext cx="540000" cy="540000"/>
              </a:xfrm>
              <a:prstGeom prst="pie">
                <a:avLst>
                  <a:gd name="adj1" fmla="val 18667878"/>
                  <a:gd name="adj2" fmla="val 20053282"/>
                </a:avLst>
              </a:prstGeom>
              <a:gradFill flip="none" rotWithShape="1">
                <a:gsLst>
                  <a:gs pos="0">
                    <a:schemeClr val="bg1"/>
                  </a:gs>
                  <a:gs pos="83000">
                    <a:schemeClr val="accent6">
                      <a:lumMod val="95000"/>
                      <a:lumOff val="5000"/>
                    </a:schemeClr>
                  </a:gs>
                  <a:gs pos="100000">
                    <a:schemeClr val="accent6">
                      <a:lumMod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0" name="Flowchart: Connector 39"/>
              <p:cNvSpPr/>
              <p:nvPr/>
            </p:nvSpPr>
            <p:spPr>
              <a:xfrm>
                <a:off x="6039095" y="6279128"/>
                <a:ext cx="540000" cy="540000"/>
              </a:xfrm>
              <a:prstGeom prst="flowChartConnector">
                <a:avLst/>
              </a:prstGeom>
              <a:solidFill>
                <a:schemeClr val="accent6">
                  <a:alpha val="29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F6F8F8"/>
                  </a:solidFill>
                  <a:latin typeface="Arial" panose="020B0604020202020204"/>
                </a:endParaRPr>
              </a:p>
            </p:txBody>
          </p:sp>
        </p:grpSp>
        <p:sp>
          <p:nvSpPr>
            <p:cNvPr id="42" name="Arrow: Right 41"/>
            <p:cNvSpPr/>
            <p:nvPr/>
          </p:nvSpPr>
          <p:spPr>
            <a:xfrm rot="5400000">
              <a:off x="4027732" y="5963102"/>
              <a:ext cx="248031" cy="116604"/>
            </a:xfrm>
            <a:prstGeom prst="rightArrow">
              <a:avLst>
                <a:gd name="adj1" fmla="val 11495"/>
                <a:gd name="adj2" fmla="val 577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3" name="Arrow: Right 42"/>
            <p:cNvSpPr/>
            <p:nvPr/>
          </p:nvSpPr>
          <p:spPr>
            <a:xfrm rot="16200000">
              <a:off x="3866286" y="5956752"/>
              <a:ext cx="248031" cy="11660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5" name="Flowchart: Connector 44"/>
            <p:cNvSpPr/>
            <p:nvPr/>
          </p:nvSpPr>
          <p:spPr>
            <a:xfrm>
              <a:off x="7144673" y="6171237"/>
              <a:ext cx="51456" cy="52770"/>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pic>
        <p:nvPicPr>
          <p:cNvPr id="28" name="Picture 27">
            <a:extLst>
              <a:ext uri="{FF2B5EF4-FFF2-40B4-BE49-F238E27FC236}">
                <a16:creationId xmlns:a16="http://schemas.microsoft.com/office/drawing/2014/main" id="{6EE26C19-9BD3-4AA3-B0FA-261284B07929}"/>
              </a:ext>
            </a:extLst>
          </p:cNvPr>
          <p:cNvPicPr>
            <a:picLocks noChangeAspect="1"/>
          </p:cNvPicPr>
          <p:nvPr/>
        </p:nvPicPr>
        <p:blipFill>
          <a:blip r:embed="rId6"/>
          <a:stretch>
            <a:fillRect/>
          </a:stretch>
        </p:blipFill>
        <p:spPr>
          <a:xfrm>
            <a:off x="6479062" y="4151392"/>
            <a:ext cx="286515" cy="811834"/>
          </a:xfrm>
          <a:prstGeom prst="rect">
            <a:avLst/>
          </a:prstGeom>
        </p:spPr>
      </p:pic>
      <p:sp>
        <p:nvSpPr>
          <p:cNvPr id="9" name="Title 1">
            <a:extLst>
              <a:ext uri="{FF2B5EF4-FFF2-40B4-BE49-F238E27FC236}">
                <a16:creationId xmlns:a16="http://schemas.microsoft.com/office/drawing/2014/main" id="{FC0CE24D-29EE-36BB-1269-21459DCE8D96}"/>
              </a:ext>
            </a:extLst>
          </p:cNvPr>
          <p:cNvSpPr>
            <a:spLocks noGrp="1"/>
          </p:cNvSpPr>
          <p:nvPr>
            <p:ph type="title"/>
          </p:nvPr>
        </p:nvSpPr>
        <p:spPr>
          <a:xfrm>
            <a:off x="1050797" y="991522"/>
            <a:ext cx="7315200" cy="1115897"/>
          </a:xfrm>
        </p:spPr>
        <p:txBody>
          <a:bodyPr/>
          <a:lstStyle/>
          <a:p>
            <a:r>
              <a:rPr lang="en-GB" dirty="0">
                <a:solidFill>
                  <a:srgbClr val="0070C0"/>
                </a:solidFill>
              </a:rPr>
              <a:t>Operating Principles</a:t>
            </a:r>
          </a:p>
        </p:txBody>
      </p:sp>
      <p:sp>
        <p:nvSpPr>
          <p:cNvPr id="10" name="Content Placeholder 2">
            <a:extLst>
              <a:ext uri="{FF2B5EF4-FFF2-40B4-BE49-F238E27FC236}">
                <a16:creationId xmlns:a16="http://schemas.microsoft.com/office/drawing/2014/main" id="{02725D40-6082-4E01-D84D-64319F9F49DD}"/>
              </a:ext>
            </a:extLst>
          </p:cNvPr>
          <p:cNvSpPr>
            <a:spLocks noGrp="1"/>
          </p:cNvSpPr>
          <p:nvPr>
            <p:ph idx="1"/>
          </p:nvPr>
        </p:nvSpPr>
        <p:spPr>
          <a:xfrm>
            <a:off x="1050797" y="1939674"/>
            <a:ext cx="7200900" cy="1907381"/>
          </a:xfrm>
        </p:spPr>
        <p:txBody>
          <a:bodyPr>
            <a:normAutofit fontScale="85000" lnSpcReduction="20000"/>
          </a:bodyPr>
          <a:lstStyle/>
          <a:p>
            <a:r>
              <a:rPr lang="en-GB" dirty="0"/>
              <a:t>The simplest radar operation can be divided into 4 steps:</a:t>
            </a:r>
          </a:p>
          <a:p>
            <a:pPr marL="740664" lvl="1" indent="-342900">
              <a:buFont typeface="+mj-lt"/>
              <a:buAutoNum type="arabicPeriod"/>
            </a:pPr>
            <a:r>
              <a:rPr lang="en-GB" dirty="0"/>
              <a:t>The radar is transmitting an EM pulse;</a:t>
            </a:r>
          </a:p>
          <a:p>
            <a:pPr marL="740664" lvl="1" indent="-342900">
              <a:buFont typeface="+mj-lt"/>
              <a:buAutoNum type="arabicPeriod"/>
            </a:pPr>
            <a:r>
              <a:rPr lang="en-GB" dirty="0"/>
              <a:t>The radar switches to listening mode;</a:t>
            </a:r>
          </a:p>
          <a:p>
            <a:pPr marL="740664" lvl="1" indent="-342900">
              <a:buFont typeface="+mj-lt"/>
              <a:buAutoNum type="arabicPeriod"/>
            </a:pPr>
            <a:r>
              <a:rPr lang="en-GB" dirty="0">
                <a:solidFill>
                  <a:srgbClr val="FF0000"/>
                </a:solidFill>
              </a:rPr>
              <a:t>The pulse is reflected by a target;</a:t>
            </a:r>
          </a:p>
          <a:p>
            <a:pPr marL="740664" lvl="1" indent="-342900">
              <a:buFont typeface="+mj-lt"/>
              <a:buAutoNum type="arabicPeriod"/>
            </a:pPr>
            <a:r>
              <a:rPr lang="en-GB" dirty="0"/>
              <a:t>The radar receives the echoes from the transmitted pulse.</a:t>
            </a:r>
          </a:p>
          <a:p>
            <a:r>
              <a:rPr lang="en-GB" dirty="0"/>
              <a:t>Using various properties of the received echo, the radar can extract parameters such as the </a:t>
            </a:r>
            <a:r>
              <a:rPr lang="en-GB" b="1" dirty="0">
                <a:solidFill>
                  <a:srgbClr val="0070C0"/>
                </a:solidFill>
              </a:rPr>
              <a:t>range</a:t>
            </a:r>
            <a:r>
              <a:rPr lang="en-GB" dirty="0"/>
              <a:t> and </a:t>
            </a:r>
            <a:r>
              <a:rPr lang="en-GB" b="1" dirty="0">
                <a:solidFill>
                  <a:srgbClr val="0070C0"/>
                </a:solidFill>
              </a:rPr>
              <a:t>velocity</a:t>
            </a:r>
            <a:r>
              <a:rPr lang="en-GB" dirty="0"/>
              <a:t> of the target</a:t>
            </a:r>
          </a:p>
        </p:txBody>
      </p:sp>
    </p:spTree>
    <p:extLst>
      <p:ext uri="{BB962C8B-B14F-4D97-AF65-F5344CB8AC3E}">
        <p14:creationId xmlns:p14="http://schemas.microsoft.com/office/powerpoint/2010/main" val="179289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185524" y="4440756"/>
            <a:ext cx="7212041" cy="1263343"/>
            <a:chOff x="1495425" y="4797524"/>
            <a:chExt cx="9987278" cy="1807816"/>
          </a:xfrm>
        </p:grpSpPr>
        <p:cxnSp>
          <p:nvCxnSpPr>
            <p:cNvPr id="23" name="Straight Connector 22"/>
            <p:cNvCxnSpPr/>
            <p:nvPr/>
          </p:nvCxnSpPr>
          <p:spPr>
            <a:xfrm flipV="1">
              <a:off x="1495425" y="5756981"/>
              <a:ext cx="9163050"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2"/>
            <a:stretch>
              <a:fillRect/>
            </a:stretch>
          </p:blipFill>
          <p:spPr>
            <a:xfrm>
              <a:off x="3828617" y="4885981"/>
              <a:ext cx="597327" cy="1010564"/>
            </a:xfrm>
            <a:prstGeom prst="rect">
              <a:avLst/>
            </a:prstGeom>
          </p:spPr>
        </p:pic>
        <p:pic>
          <p:nvPicPr>
            <p:cNvPr id="13" name="Picture 12"/>
            <p:cNvPicPr>
              <a:picLocks noChangeAspect="1"/>
            </p:cNvPicPr>
            <p:nvPr/>
          </p:nvPicPr>
          <p:blipFill>
            <a:blip r:embed="rId3"/>
            <a:stretch>
              <a:fillRect/>
            </a:stretch>
          </p:blipFill>
          <p:spPr>
            <a:xfrm>
              <a:off x="9550810" y="4797524"/>
              <a:ext cx="841087" cy="560559"/>
            </a:xfrm>
            <a:prstGeom prst="rect">
              <a:avLst/>
            </a:prstGeom>
          </p:spPr>
        </p:pic>
        <p:grpSp>
          <p:nvGrpSpPr>
            <p:cNvPr id="29" name="Group 28"/>
            <p:cNvGrpSpPr/>
            <p:nvPr/>
          </p:nvGrpSpPr>
          <p:grpSpPr>
            <a:xfrm>
              <a:off x="9255181" y="5867970"/>
              <a:ext cx="2227522" cy="691382"/>
              <a:chOff x="8597942" y="4695013"/>
              <a:chExt cx="2227522" cy="691382"/>
            </a:xfrm>
          </p:grpSpPr>
          <p:pic>
            <p:nvPicPr>
              <p:cNvPr id="21" name="Picture 20"/>
              <p:cNvPicPr>
                <a:picLocks noChangeAspect="1"/>
              </p:cNvPicPr>
              <p:nvPr/>
            </p:nvPicPr>
            <p:blipFill>
              <a:blip r:embed="rId4"/>
              <a:stretch>
                <a:fillRect/>
              </a:stretch>
            </p:blipFill>
            <p:spPr>
              <a:xfrm>
                <a:off x="8597943" y="4795839"/>
                <a:ext cx="177713" cy="177660"/>
              </a:xfrm>
              <a:prstGeom prst="rect">
                <a:avLst/>
              </a:prstGeom>
            </p:spPr>
          </p:pic>
          <p:sp>
            <p:nvSpPr>
              <p:cNvPr id="25" name="TextBox 24"/>
              <p:cNvSpPr txBox="1"/>
              <p:nvPr/>
            </p:nvSpPr>
            <p:spPr>
              <a:xfrm>
                <a:off x="8775656" y="4695013"/>
                <a:ext cx="2049808" cy="412896"/>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Transmitted pulse</a:t>
                </a:r>
              </a:p>
            </p:txBody>
          </p:sp>
          <p:sp>
            <p:nvSpPr>
              <p:cNvPr id="26" name="TextBox 25"/>
              <p:cNvSpPr txBox="1"/>
              <p:nvPr/>
            </p:nvSpPr>
            <p:spPr>
              <a:xfrm>
                <a:off x="8775656" y="4973499"/>
                <a:ext cx="1820721" cy="412896"/>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Reflected pulse</a:t>
                </a:r>
              </a:p>
            </p:txBody>
          </p:sp>
          <p:pic>
            <p:nvPicPr>
              <p:cNvPr id="27" name="Picture 26"/>
              <p:cNvPicPr>
                <a:picLocks noChangeAspect="1"/>
              </p:cNvPicPr>
              <p:nvPr/>
            </p:nvPicPr>
            <p:blipFill>
              <a:blip r:embed="rId5"/>
              <a:stretch>
                <a:fillRect/>
              </a:stretch>
            </p:blipFill>
            <p:spPr>
              <a:xfrm>
                <a:off x="8597942" y="5074325"/>
                <a:ext cx="177713" cy="177660"/>
              </a:xfrm>
              <a:prstGeom prst="rect">
                <a:avLst/>
              </a:prstGeom>
            </p:spPr>
          </p:pic>
        </p:grpSp>
        <p:sp>
          <p:nvSpPr>
            <p:cNvPr id="4" name="Rectangle 3"/>
            <p:cNvSpPr/>
            <p:nvPr/>
          </p:nvSpPr>
          <p:spPr>
            <a:xfrm>
              <a:off x="1723427" y="6155879"/>
              <a:ext cx="1357085" cy="356467"/>
            </a:xfrm>
            <a:prstGeom prst="rect">
              <a:avLst/>
            </a:prstGeom>
            <a:ln w="31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75" dirty="0">
                  <a:solidFill>
                    <a:srgbClr val="2B2B2B"/>
                  </a:solidFill>
                  <a:latin typeface="Arial" panose="020B0604020202020204"/>
                </a:rPr>
                <a:t>Transmitter</a:t>
              </a:r>
            </a:p>
          </p:txBody>
        </p:sp>
        <p:sp>
          <p:nvSpPr>
            <p:cNvPr id="17" name="Rectangle 16"/>
            <p:cNvSpPr/>
            <p:nvPr/>
          </p:nvSpPr>
          <p:spPr>
            <a:xfrm>
              <a:off x="5161130" y="6155880"/>
              <a:ext cx="1029941" cy="356466"/>
            </a:xfrm>
            <a:prstGeom prst="rect">
              <a:avLst/>
            </a:prstGeom>
            <a:ln w="31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Receiver</a:t>
              </a:r>
            </a:p>
          </p:txBody>
        </p:sp>
        <p:sp>
          <p:nvSpPr>
            <p:cNvPr id="18" name="Rectangle 17"/>
            <p:cNvSpPr/>
            <p:nvPr/>
          </p:nvSpPr>
          <p:spPr>
            <a:xfrm>
              <a:off x="3576020" y="6155879"/>
              <a:ext cx="1059932" cy="356467"/>
            </a:xfrm>
            <a:prstGeom prst="rect">
              <a:avLst/>
            </a:prstGeom>
            <a:ln w="31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Duplexer</a:t>
              </a:r>
            </a:p>
          </p:txBody>
        </p:sp>
        <p:sp>
          <p:nvSpPr>
            <p:cNvPr id="36" name="Arrow: Right 35"/>
            <p:cNvSpPr/>
            <p:nvPr/>
          </p:nvSpPr>
          <p:spPr>
            <a:xfrm>
              <a:off x="3128372" y="6279806"/>
              <a:ext cx="438156" cy="11565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7" name="Arrow: Right 36"/>
            <p:cNvSpPr/>
            <p:nvPr/>
          </p:nvSpPr>
          <p:spPr>
            <a:xfrm>
              <a:off x="4685417" y="6279806"/>
              <a:ext cx="438156" cy="115654"/>
            </a:xfrm>
            <a:prstGeom prst="rightArrow">
              <a:avLst>
                <a:gd name="adj1" fmla="val 11495"/>
                <a:gd name="adj2" fmla="val 577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8" name="Arrow: Right 37"/>
            <p:cNvSpPr/>
            <p:nvPr/>
          </p:nvSpPr>
          <p:spPr>
            <a:xfrm>
              <a:off x="6234554" y="6279805"/>
              <a:ext cx="438156" cy="104311"/>
            </a:xfrm>
            <a:prstGeom prst="rightArrow">
              <a:avLst>
                <a:gd name="adj1" fmla="val 11495"/>
                <a:gd name="adj2" fmla="val 577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nvGrpSpPr>
            <p:cNvPr id="41" name="Group 40"/>
            <p:cNvGrpSpPr/>
            <p:nvPr/>
          </p:nvGrpSpPr>
          <p:grpSpPr>
            <a:xfrm>
              <a:off x="6727757" y="6065340"/>
              <a:ext cx="544765" cy="540000"/>
              <a:chOff x="6034057" y="6279128"/>
              <a:chExt cx="545038" cy="540000"/>
            </a:xfrm>
          </p:grpSpPr>
          <p:sp>
            <p:nvSpPr>
              <p:cNvPr id="39" name="Partial Circle 38"/>
              <p:cNvSpPr/>
              <p:nvPr/>
            </p:nvSpPr>
            <p:spPr>
              <a:xfrm>
                <a:off x="6034057" y="6279128"/>
                <a:ext cx="540000" cy="540000"/>
              </a:xfrm>
              <a:prstGeom prst="pie">
                <a:avLst>
                  <a:gd name="adj1" fmla="val 18667878"/>
                  <a:gd name="adj2" fmla="val 20053282"/>
                </a:avLst>
              </a:prstGeom>
              <a:gradFill flip="none" rotWithShape="1">
                <a:gsLst>
                  <a:gs pos="0">
                    <a:schemeClr val="bg1"/>
                  </a:gs>
                  <a:gs pos="83000">
                    <a:schemeClr val="accent6">
                      <a:lumMod val="95000"/>
                      <a:lumOff val="5000"/>
                    </a:schemeClr>
                  </a:gs>
                  <a:gs pos="100000">
                    <a:schemeClr val="accent6">
                      <a:lumMod val="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0" name="Flowchart: Connector 39"/>
              <p:cNvSpPr/>
              <p:nvPr/>
            </p:nvSpPr>
            <p:spPr>
              <a:xfrm>
                <a:off x="6039095" y="6279128"/>
                <a:ext cx="540000" cy="540000"/>
              </a:xfrm>
              <a:prstGeom prst="flowChartConnector">
                <a:avLst/>
              </a:prstGeom>
              <a:solidFill>
                <a:schemeClr val="accent6">
                  <a:alpha val="29000"/>
                </a:scheme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F6F8F8"/>
                  </a:solidFill>
                  <a:latin typeface="Arial" panose="020B0604020202020204"/>
                </a:endParaRPr>
              </a:p>
            </p:txBody>
          </p:sp>
        </p:grpSp>
        <p:sp>
          <p:nvSpPr>
            <p:cNvPr id="42" name="Arrow: Right 41"/>
            <p:cNvSpPr/>
            <p:nvPr/>
          </p:nvSpPr>
          <p:spPr>
            <a:xfrm rot="5400000">
              <a:off x="4027732" y="5963102"/>
              <a:ext cx="248031" cy="116604"/>
            </a:xfrm>
            <a:prstGeom prst="rightArrow">
              <a:avLst>
                <a:gd name="adj1" fmla="val 11495"/>
                <a:gd name="adj2" fmla="val 577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3" name="Arrow: Right 42"/>
            <p:cNvSpPr/>
            <p:nvPr/>
          </p:nvSpPr>
          <p:spPr>
            <a:xfrm rot="16200000">
              <a:off x="3866286" y="5956752"/>
              <a:ext cx="248031" cy="116604"/>
            </a:xfrm>
            <a:prstGeom prst="rightArrow">
              <a:avLst>
                <a:gd name="adj1" fmla="val 11495"/>
                <a:gd name="adj2" fmla="val 5770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5" name="Flowchart: Connector 44"/>
            <p:cNvSpPr/>
            <p:nvPr/>
          </p:nvSpPr>
          <p:spPr>
            <a:xfrm>
              <a:off x="7144673" y="6171237"/>
              <a:ext cx="51456" cy="52770"/>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pic>
        <p:nvPicPr>
          <p:cNvPr id="28" name="Picture 27">
            <a:extLst>
              <a:ext uri="{FF2B5EF4-FFF2-40B4-BE49-F238E27FC236}">
                <a16:creationId xmlns:a16="http://schemas.microsoft.com/office/drawing/2014/main" id="{6EE26C19-9BD3-4AA3-B0FA-261284B07929}"/>
              </a:ext>
            </a:extLst>
          </p:cNvPr>
          <p:cNvPicPr>
            <a:picLocks noChangeAspect="1"/>
          </p:cNvPicPr>
          <p:nvPr/>
        </p:nvPicPr>
        <p:blipFill>
          <a:blip r:embed="rId6"/>
          <a:stretch>
            <a:fillRect/>
          </a:stretch>
        </p:blipFill>
        <p:spPr>
          <a:xfrm>
            <a:off x="3546098" y="4250406"/>
            <a:ext cx="286515" cy="811834"/>
          </a:xfrm>
          <a:prstGeom prst="rect">
            <a:avLst/>
          </a:prstGeom>
        </p:spPr>
      </p:pic>
      <p:sp>
        <p:nvSpPr>
          <p:cNvPr id="9" name="Title 1">
            <a:extLst>
              <a:ext uri="{FF2B5EF4-FFF2-40B4-BE49-F238E27FC236}">
                <a16:creationId xmlns:a16="http://schemas.microsoft.com/office/drawing/2014/main" id="{8E480EB0-C999-C0C7-F5E9-1421214C7E07}"/>
              </a:ext>
            </a:extLst>
          </p:cNvPr>
          <p:cNvSpPr>
            <a:spLocks noGrp="1"/>
          </p:cNvSpPr>
          <p:nvPr>
            <p:ph type="title"/>
          </p:nvPr>
        </p:nvSpPr>
        <p:spPr>
          <a:xfrm>
            <a:off x="1050797" y="991522"/>
            <a:ext cx="7315200" cy="1115897"/>
          </a:xfrm>
        </p:spPr>
        <p:txBody>
          <a:bodyPr/>
          <a:lstStyle/>
          <a:p>
            <a:r>
              <a:rPr lang="en-GB" dirty="0">
                <a:solidFill>
                  <a:srgbClr val="0070C0"/>
                </a:solidFill>
              </a:rPr>
              <a:t>Operating Principles</a:t>
            </a:r>
          </a:p>
        </p:txBody>
      </p:sp>
      <p:sp>
        <p:nvSpPr>
          <p:cNvPr id="10" name="Content Placeholder 2">
            <a:extLst>
              <a:ext uri="{FF2B5EF4-FFF2-40B4-BE49-F238E27FC236}">
                <a16:creationId xmlns:a16="http://schemas.microsoft.com/office/drawing/2014/main" id="{974180A1-3E78-379B-BF0A-A074153563A6}"/>
              </a:ext>
            </a:extLst>
          </p:cNvPr>
          <p:cNvSpPr>
            <a:spLocks noGrp="1"/>
          </p:cNvSpPr>
          <p:nvPr>
            <p:ph idx="1"/>
          </p:nvPr>
        </p:nvSpPr>
        <p:spPr>
          <a:xfrm>
            <a:off x="1050797" y="1939674"/>
            <a:ext cx="7200900" cy="1907381"/>
          </a:xfrm>
        </p:spPr>
        <p:txBody>
          <a:bodyPr>
            <a:normAutofit fontScale="85000" lnSpcReduction="20000"/>
          </a:bodyPr>
          <a:lstStyle/>
          <a:p>
            <a:r>
              <a:rPr lang="en-GB" dirty="0"/>
              <a:t>The simplest radar operation can be divided into 4 steps:</a:t>
            </a:r>
          </a:p>
          <a:p>
            <a:pPr marL="740664" lvl="1" indent="-342900">
              <a:buFont typeface="+mj-lt"/>
              <a:buAutoNum type="arabicPeriod"/>
            </a:pPr>
            <a:r>
              <a:rPr lang="en-GB" dirty="0"/>
              <a:t>The radar is transmitting an EM pulse;</a:t>
            </a:r>
          </a:p>
          <a:p>
            <a:pPr marL="740664" lvl="1" indent="-342900">
              <a:buFont typeface="+mj-lt"/>
              <a:buAutoNum type="arabicPeriod"/>
            </a:pPr>
            <a:r>
              <a:rPr lang="en-GB" dirty="0"/>
              <a:t>The radar switches to listening mode;</a:t>
            </a:r>
          </a:p>
          <a:p>
            <a:pPr marL="740664" lvl="1" indent="-342900">
              <a:buFont typeface="+mj-lt"/>
              <a:buAutoNum type="arabicPeriod"/>
            </a:pPr>
            <a:r>
              <a:rPr lang="en-GB" dirty="0"/>
              <a:t>The pulse is reflected by a target;</a:t>
            </a:r>
          </a:p>
          <a:p>
            <a:pPr marL="740664" lvl="1" indent="-342900">
              <a:buFont typeface="+mj-lt"/>
              <a:buAutoNum type="arabicPeriod"/>
            </a:pPr>
            <a:r>
              <a:rPr lang="en-GB" dirty="0">
                <a:solidFill>
                  <a:srgbClr val="FF0000"/>
                </a:solidFill>
              </a:rPr>
              <a:t>The radar receives the echoes from the transmitted pulse.</a:t>
            </a:r>
          </a:p>
          <a:p>
            <a:r>
              <a:rPr lang="en-GB" dirty="0"/>
              <a:t>Using various properties of the received echo, the radar can extract parameters such as the </a:t>
            </a:r>
            <a:r>
              <a:rPr lang="en-GB" b="1" dirty="0">
                <a:solidFill>
                  <a:srgbClr val="0070C0"/>
                </a:solidFill>
              </a:rPr>
              <a:t>range</a:t>
            </a:r>
            <a:r>
              <a:rPr lang="en-GB" dirty="0"/>
              <a:t> and </a:t>
            </a:r>
            <a:r>
              <a:rPr lang="en-GB" b="1" dirty="0">
                <a:solidFill>
                  <a:srgbClr val="0070C0"/>
                </a:solidFill>
              </a:rPr>
              <a:t>velocity</a:t>
            </a:r>
            <a:r>
              <a:rPr lang="en-GB" dirty="0"/>
              <a:t> of the target</a:t>
            </a:r>
          </a:p>
        </p:txBody>
      </p:sp>
    </p:spTree>
    <p:extLst>
      <p:ext uri="{BB962C8B-B14F-4D97-AF65-F5344CB8AC3E}">
        <p14:creationId xmlns:p14="http://schemas.microsoft.com/office/powerpoint/2010/main" val="1602493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2">
            <a:extLst>
              <a:ext uri="{FF2B5EF4-FFF2-40B4-BE49-F238E27FC236}">
                <a16:creationId xmlns:a16="http://schemas.microsoft.com/office/drawing/2014/main" id="{0F43AFD4-205F-E3DD-DC28-76DF8235054A}"/>
              </a:ext>
            </a:extLst>
          </p:cNvPr>
          <p:cNvSpPr txBox="1">
            <a:spLocks/>
          </p:cNvSpPr>
          <p:nvPr/>
        </p:nvSpPr>
        <p:spPr bwMode="auto">
          <a:xfrm>
            <a:off x="1001548" y="963928"/>
            <a:ext cx="615672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defTabSz="685748" eaLnBrk="1" fontAlgn="auto" hangingPunct="1">
              <a:spcBef>
                <a:spcPct val="0"/>
              </a:spcBef>
              <a:spcAft>
                <a:spcPts val="0"/>
              </a:spcAft>
              <a:buNone/>
            </a:pPr>
            <a:r>
              <a:rPr lang="en-GB" altLang="en-US" sz="2700" b="1" dirty="0">
                <a:solidFill>
                  <a:srgbClr val="0070C0"/>
                </a:solidFill>
              </a:rPr>
              <a:t>Radar Basic Components</a:t>
            </a:r>
          </a:p>
        </p:txBody>
      </p:sp>
      <p:pic>
        <p:nvPicPr>
          <p:cNvPr id="29699" name="Picture 3">
            <a:extLst>
              <a:ext uri="{FF2B5EF4-FFF2-40B4-BE49-F238E27FC236}">
                <a16:creationId xmlns:a16="http://schemas.microsoft.com/office/drawing/2014/main" id="{34449735-A9B0-5025-C1BB-17CD31EC36D8}"/>
              </a:ext>
            </a:extLst>
          </p:cNvPr>
          <p:cNvPicPr>
            <a:picLocks noChangeAspect="1"/>
          </p:cNvPicPr>
          <p:nvPr/>
        </p:nvPicPr>
        <p:blipFill rotWithShape="1">
          <a:blip r:embed="rId2">
            <a:extLst>
              <a:ext uri="{28A0092B-C50C-407E-A947-70E740481C1C}">
                <a14:useLocalDpi xmlns:a14="http://schemas.microsoft.com/office/drawing/2010/main" val="0"/>
              </a:ext>
            </a:extLst>
          </a:blip>
          <a:srcRect r="19710"/>
          <a:stretch/>
        </p:blipFill>
        <p:spPr bwMode="auto">
          <a:xfrm>
            <a:off x="1502219" y="1569999"/>
            <a:ext cx="6481253" cy="3718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435F30B-15C9-62D1-8FB8-79A196CA3BEB}"/>
              </a:ext>
            </a:extLst>
          </p:cNvPr>
          <p:cNvSpPr txBox="1"/>
          <p:nvPr/>
        </p:nvSpPr>
        <p:spPr>
          <a:xfrm>
            <a:off x="6331105" y="5316615"/>
            <a:ext cx="2935107" cy="715581"/>
          </a:xfrm>
          <a:prstGeom prst="rect">
            <a:avLst/>
          </a:prstGeom>
          <a:noFill/>
        </p:spPr>
        <p:txBody>
          <a:bodyPr wrap="square" rtlCol="0">
            <a:spAutoFit/>
          </a:bodyPr>
          <a:lstStyle/>
          <a:p>
            <a:pPr defTabSz="685748" eaLnBrk="1" fontAlgn="auto" hangingPunct="1">
              <a:spcBef>
                <a:spcPts val="0"/>
              </a:spcBef>
              <a:spcAft>
                <a:spcPts val="0"/>
              </a:spcAft>
            </a:pPr>
            <a:r>
              <a:rPr lang="en-US" sz="900" dirty="0">
                <a:solidFill>
                  <a:srgbClr val="2B2B2B"/>
                </a:solidFill>
              </a:rPr>
              <a:t>From: </a:t>
            </a:r>
            <a:r>
              <a:rPr lang="en-GB" sz="900" dirty="0">
                <a:solidFill>
                  <a:srgbClr val="0F1111"/>
                </a:solidFill>
              </a:rPr>
              <a:t>Richards, Mark A.; Scheer, James A.; Holm, William A. (ed.): 'Principles of Modern Radar: Basic principles' (Radar, Sonar and Navigation, 2010)</a:t>
            </a:r>
          </a:p>
          <a:p>
            <a:pPr defTabSz="685748" eaLnBrk="1" fontAlgn="auto" hangingPunct="1">
              <a:spcBef>
                <a:spcPts val="0"/>
              </a:spcBef>
              <a:spcAft>
                <a:spcPts val="0"/>
              </a:spcAft>
            </a:pPr>
            <a:endParaRPr lang="en-US" sz="1350" dirty="0">
              <a:solidFill>
                <a:srgbClr val="2B2B2B"/>
              </a:solidFill>
              <a:latin typeface="Arial" panose="020B0604020202020204"/>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2">
            <a:extLst>
              <a:ext uri="{FF2B5EF4-FFF2-40B4-BE49-F238E27FC236}">
                <a16:creationId xmlns:a16="http://schemas.microsoft.com/office/drawing/2014/main" id="{0F43AFD4-205F-E3DD-DC28-76DF8235054A}"/>
              </a:ext>
            </a:extLst>
          </p:cNvPr>
          <p:cNvSpPr txBox="1">
            <a:spLocks/>
          </p:cNvSpPr>
          <p:nvPr/>
        </p:nvSpPr>
        <p:spPr bwMode="auto">
          <a:xfrm>
            <a:off x="1001548" y="963928"/>
            <a:ext cx="6156722"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defTabSz="685748" eaLnBrk="1" fontAlgn="auto" hangingPunct="1">
              <a:spcBef>
                <a:spcPct val="0"/>
              </a:spcBef>
              <a:spcAft>
                <a:spcPts val="0"/>
              </a:spcAft>
              <a:buNone/>
            </a:pPr>
            <a:r>
              <a:rPr lang="en-GB" altLang="en-US" sz="2700" b="1" dirty="0">
                <a:solidFill>
                  <a:srgbClr val="0070C0"/>
                </a:solidFill>
              </a:rPr>
              <a:t>Radar Bands</a:t>
            </a:r>
          </a:p>
        </p:txBody>
      </p:sp>
      <p:sp>
        <p:nvSpPr>
          <p:cNvPr id="2" name="TextBox 1">
            <a:extLst>
              <a:ext uri="{FF2B5EF4-FFF2-40B4-BE49-F238E27FC236}">
                <a16:creationId xmlns:a16="http://schemas.microsoft.com/office/drawing/2014/main" id="{4435F30B-15C9-62D1-8FB8-79A196CA3BEB}"/>
              </a:ext>
            </a:extLst>
          </p:cNvPr>
          <p:cNvSpPr txBox="1"/>
          <p:nvPr/>
        </p:nvSpPr>
        <p:spPr>
          <a:xfrm>
            <a:off x="6331105" y="5316615"/>
            <a:ext cx="2935107" cy="715581"/>
          </a:xfrm>
          <a:prstGeom prst="rect">
            <a:avLst/>
          </a:prstGeom>
          <a:noFill/>
        </p:spPr>
        <p:txBody>
          <a:bodyPr wrap="square" rtlCol="0">
            <a:spAutoFit/>
          </a:bodyPr>
          <a:lstStyle/>
          <a:p>
            <a:pPr defTabSz="685748" eaLnBrk="1" fontAlgn="auto" hangingPunct="1">
              <a:spcBef>
                <a:spcPts val="0"/>
              </a:spcBef>
              <a:spcAft>
                <a:spcPts val="0"/>
              </a:spcAft>
            </a:pPr>
            <a:r>
              <a:rPr lang="en-US" sz="900" dirty="0">
                <a:solidFill>
                  <a:srgbClr val="2B2B2B"/>
                </a:solidFill>
              </a:rPr>
              <a:t>From: </a:t>
            </a:r>
            <a:r>
              <a:rPr lang="en-GB" sz="900" dirty="0">
                <a:solidFill>
                  <a:srgbClr val="0F1111"/>
                </a:solidFill>
              </a:rPr>
              <a:t>Richards, Mark A.; Scheer, James A.; Holm, William A. (ed.): 'Principles of Modern Radar: Basic principles' (Radar, Sonar and Navigation, 2010)</a:t>
            </a:r>
          </a:p>
          <a:p>
            <a:pPr defTabSz="685748" eaLnBrk="1" fontAlgn="auto" hangingPunct="1">
              <a:spcBef>
                <a:spcPts val="0"/>
              </a:spcBef>
              <a:spcAft>
                <a:spcPts val="0"/>
              </a:spcAft>
            </a:pPr>
            <a:endParaRPr lang="en-US" sz="1350" dirty="0">
              <a:solidFill>
                <a:srgbClr val="2B2B2B"/>
              </a:solidFill>
              <a:latin typeface="Arial" panose="020B0604020202020204"/>
              <a:cs typeface="+mn-cs"/>
            </a:endParaRPr>
          </a:p>
        </p:txBody>
      </p:sp>
      <p:pic>
        <p:nvPicPr>
          <p:cNvPr id="6" name="Picture 5" descr="A list of weather information&#10;&#10;Description automatically generated with medium confidence">
            <a:extLst>
              <a:ext uri="{FF2B5EF4-FFF2-40B4-BE49-F238E27FC236}">
                <a16:creationId xmlns:a16="http://schemas.microsoft.com/office/drawing/2014/main" id="{0FDF6DB7-92B5-1973-E7A5-F65830D7A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45" y="1705779"/>
            <a:ext cx="5026445" cy="3164960"/>
          </a:xfrm>
          <a:prstGeom prst="rect">
            <a:avLst/>
          </a:prstGeom>
        </p:spPr>
      </p:pic>
      <p:grpSp>
        <p:nvGrpSpPr>
          <p:cNvPr id="7" name="Group 6">
            <a:extLst>
              <a:ext uri="{FF2B5EF4-FFF2-40B4-BE49-F238E27FC236}">
                <a16:creationId xmlns:a16="http://schemas.microsoft.com/office/drawing/2014/main" id="{1C0139A2-E285-9041-7516-6B6B1F723C36}"/>
              </a:ext>
            </a:extLst>
          </p:cNvPr>
          <p:cNvGrpSpPr/>
          <p:nvPr/>
        </p:nvGrpSpPr>
        <p:grpSpPr>
          <a:xfrm>
            <a:off x="5980293" y="1674547"/>
            <a:ext cx="2935107" cy="2518184"/>
            <a:chOff x="7586298" y="295745"/>
            <a:chExt cx="3307595" cy="2713331"/>
          </a:xfrm>
        </p:grpSpPr>
        <p:pic>
          <p:nvPicPr>
            <p:cNvPr id="8" name="Picture 4" descr="http://ptgmedia.pearsoncmg.com/images/chap1_9780132172288/elementLinks/01fig03_alt.jpg">
              <a:extLst>
                <a:ext uri="{FF2B5EF4-FFF2-40B4-BE49-F238E27FC236}">
                  <a16:creationId xmlns:a16="http://schemas.microsoft.com/office/drawing/2014/main" id="{98D29700-08BD-6A2A-0FBF-91EBE14A4E2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5477" b="4867"/>
            <a:stretch/>
          </p:blipFill>
          <p:spPr bwMode="auto">
            <a:xfrm>
              <a:off x="7973394" y="379613"/>
              <a:ext cx="2920499" cy="22660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DCE32B-BEE6-5998-107D-2402A1CAF92A}"/>
                </a:ext>
              </a:extLst>
            </p:cNvPr>
            <p:cNvSpPr txBox="1"/>
            <p:nvPr/>
          </p:nvSpPr>
          <p:spPr>
            <a:xfrm>
              <a:off x="8726851" y="2652332"/>
              <a:ext cx="1413584" cy="356744"/>
            </a:xfrm>
            <a:prstGeom prst="rect">
              <a:avLst/>
            </a:prstGeom>
            <a:noFill/>
          </p:spPr>
          <p:txBody>
            <a:bodyPr wrap="square" rtlCol="0">
              <a:normAutofit fontScale="85000" lnSpcReduction="10000"/>
            </a:bodyPr>
            <a:lstStyle/>
            <a:p>
              <a:pPr algn="ctr" defTabSz="685748" eaLnBrk="1" fontAlgn="auto" hangingPunct="1">
                <a:lnSpc>
                  <a:spcPct val="120000"/>
                </a:lnSpc>
                <a:spcBef>
                  <a:spcPts val="0"/>
                </a:spcBef>
                <a:spcAft>
                  <a:spcPts val="0"/>
                </a:spcAft>
              </a:pPr>
              <a:r>
                <a:rPr lang="en-GB" sz="1350" dirty="0">
                  <a:solidFill>
                    <a:srgbClr val="2B2B2B"/>
                  </a:solidFill>
                  <a:latin typeface="Arial" panose="020B0604020202020204"/>
                  <a:cs typeface="+mn-cs"/>
                </a:rPr>
                <a:t>Frequency [GHz]</a:t>
              </a:r>
            </a:p>
          </p:txBody>
        </p:sp>
        <p:sp>
          <p:nvSpPr>
            <p:cNvPr id="10" name="TextBox 9">
              <a:extLst>
                <a:ext uri="{FF2B5EF4-FFF2-40B4-BE49-F238E27FC236}">
                  <a16:creationId xmlns:a16="http://schemas.microsoft.com/office/drawing/2014/main" id="{4C41BB7D-CDEB-B8C3-E39E-8A235E9FCE26}"/>
                </a:ext>
              </a:extLst>
            </p:cNvPr>
            <p:cNvSpPr txBox="1"/>
            <p:nvPr/>
          </p:nvSpPr>
          <p:spPr>
            <a:xfrm rot="16200000">
              <a:off x="6653677" y="1228366"/>
              <a:ext cx="2266007" cy="400766"/>
            </a:xfrm>
            <a:prstGeom prst="rect">
              <a:avLst/>
            </a:prstGeom>
            <a:noFill/>
          </p:spPr>
          <p:txBody>
            <a:bodyPr wrap="square" rtlCol="0">
              <a:normAutofit fontScale="92500"/>
            </a:bodyPr>
            <a:lstStyle/>
            <a:p>
              <a:pPr algn="ctr" defTabSz="685748" eaLnBrk="1" fontAlgn="auto" hangingPunct="1">
                <a:lnSpc>
                  <a:spcPct val="120000"/>
                </a:lnSpc>
                <a:spcBef>
                  <a:spcPts val="0"/>
                </a:spcBef>
                <a:spcAft>
                  <a:spcPts val="0"/>
                </a:spcAft>
              </a:pPr>
              <a:r>
                <a:rPr lang="en-GB" sz="1350" dirty="0">
                  <a:solidFill>
                    <a:srgbClr val="2B2B2B"/>
                  </a:solidFill>
                  <a:latin typeface="Arial" panose="020B0604020202020204"/>
                  <a:cs typeface="+mn-cs"/>
                </a:rPr>
                <a:t>Atmospheric loss [dB/Km]</a:t>
              </a:r>
            </a:p>
          </p:txBody>
        </p:sp>
      </p:grpSp>
      <p:sp>
        <p:nvSpPr>
          <p:cNvPr id="12" name="TextBox 11">
            <a:extLst>
              <a:ext uri="{FF2B5EF4-FFF2-40B4-BE49-F238E27FC236}">
                <a16:creationId xmlns:a16="http://schemas.microsoft.com/office/drawing/2014/main" id="{483C2B88-7119-4E51-3C44-939F350EBC82}"/>
              </a:ext>
            </a:extLst>
          </p:cNvPr>
          <p:cNvSpPr txBox="1"/>
          <p:nvPr/>
        </p:nvSpPr>
        <p:spPr>
          <a:xfrm>
            <a:off x="6158109" y="4198961"/>
            <a:ext cx="2702284" cy="715581"/>
          </a:xfrm>
          <a:prstGeom prst="rect">
            <a:avLst/>
          </a:prstGeom>
          <a:noFill/>
        </p:spPr>
        <p:txBody>
          <a:bodyPr wrap="square">
            <a:spAutoFit/>
          </a:bodyPr>
          <a:lstStyle/>
          <a:p>
            <a:pPr defTabSz="685748" eaLnBrk="1" fontAlgn="auto" hangingPunct="1">
              <a:spcBef>
                <a:spcPts val="0"/>
              </a:spcBef>
              <a:spcAft>
                <a:spcPts val="0"/>
              </a:spcAft>
            </a:pPr>
            <a:r>
              <a:rPr lang="en-GB" sz="1350" b="1" dirty="0">
                <a:solidFill>
                  <a:srgbClr val="FF0000"/>
                </a:solidFill>
                <a:latin typeface="Arial" panose="020B0604020202020204"/>
                <a:cs typeface="+mn-cs"/>
              </a:rPr>
              <a:t>Low frequencies are preferable for long-range radars</a:t>
            </a:r>
            <a:endParaRPr lang="en-US" sz="1350" b="1" dirty="0">
              <a:solidFill>
                <a:srgbClr val="FF0000"/>
              </a:solidFill>
              <a:latin typeface="Arial" panose="020B0604020202020204"/>
              <a:cs typeface="+mn-cs"/>
            </a:endParaRPr>
          </a:p>
        </p:txBody>
      </p:sp>
    </p:spTree>
    <p:extLst>
      <p:ext uri="{BB962C8B-B14F-4D97-AF65-F5344CB8AC3E}">
        <p14:creationId xmlns:p14="http://schemas.microsoft.com/office/powerpoint/2010/main" val="402731555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44513-C625-4CAB-AB62-966DD36E0CEB}"/>
              </a:ext>
            </a:extLst>
          </p:cNvPr>
          <p:cNvSpPr>
            <a:spLocks noGrp="1"/>
          </p:cNvSpPr>
          <p:nvPr>
            <p:ph type="title"/>
          </p:nvPr>
        </p:nvSpPr>
        <p:spPr>
          <a:xfrm>
            <a:off x="914400" y="1229342"/>
            <a:ext cx="7315200" cy="1115897"/>
          </a:xfrm>
        </p:spPr>
        <p:txBody>
          <a:bodyPr/>
          <a:lstStyle/>
          <a:p>
            <a:r>
              <a:rPr lang="en-GB" dirty="0">
                <a:solidFill>
                  <a:srgbClr val="0070C0"/>
                </a:solidFill>
              </a:rPr>
              <a:t>Pulse repetition Interval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2DA396-D9A0-4502-B9AB-B7940D1BC737}"/>
                  </a:ext>
                </a:extLst>
              </p:cNvPr>
              <p:cNvSpPr>
                <a:spLocks noGrp="1"/>
              </p:cNvSpPr>
              <p:nvPr>
                <p:ph idx="1"/>
              </p:nvPr>
            </p:nvSpPr>
            <p:spPr>
              <a:xfrm>
                <a:off x="914401" y="2143124"/>
                <a:ext cx="4232018" cy="3485534"/>
              </a:xfrm>
            </p:spPr>
            <p:txBody>
              <a:bodyPr>
                <a:normAutofit fontScale="70000" lnSpcReduction="20000"/>
              </a:bodyPr>
              <a:lstStyle/>
              <a:p>
                <a:pPr marL="342900" indent="-342900">
                  <a:lnSpc>
                    <a:spcPct val="100000"/>
                  </a:lnSpc>
                  <a:buFont typeface="Arial" panose="020B0604020202020204" pitchFamily="34" charset="0"/>
                  <a:buChar char="•"/>
                </a:pPr>
                <a:r>
                  <a:rPr lang="en-GB" dirty="0"/>
                  <a:t>Pulse Repetition Interval (</a:t>
                </a:r>
                <a:r>
                  <a:rPr lang="en-GB" b="1" dirty="0">
                    <a:solidFill>
                      <a:srgbClr val="0070C0"/>
                    </a:solidFill>
                  </a:rPr>
                  <a:t>PRI</a:t>
                </a:r>
                <a:r>
                  <a:rPr lang="en-GB" dirty="0"/>
                  <a:t>) is defined as the time interval between consequent pulses;</a:t>
                </a:r>
              </a:p>
              <a:p>
                <a:pPr marL="342900" indent="-342900">
                  <a:lnSpc>
                    <a:spcPct val="100000"/>
                  </a:lnSpc>
                  <a:buFont typeface="Arial" panose="020B0604020202020204" pitchFamily="34" charset="0"/>
                  <a:buChar char="•"/>
                </a:pPr>
                <a:r>
                  <a:rPr lang="en-GB" dirty="0"/>
                  <a:t>Pulse Repetition Frequency (</a:t>
                </a:r>
                <a:r>
                  <a:rPr lang="en-GB" b="1" dirty="0">
                    <a:solidFill>
                      <a:srgbClr val="0070C0"/>
                    </a:solidFill>
                  </a:rPr>
                  <a:t>PRF</a:t>
                </a:r>
                <a:r>
                  <a:rPr lang="en-GB" dirty="0"/>
                  <a:t>) is given as:</a:t>
                </a:r>
              </a:p>
              <a:p>
                <a:pPr>
                  <a:lnSpc>
                    <a:spcPct val="100000"/>
                  </a:lnSpc>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PRF</m:t>
                      </m:r>
                      <m:r>
                        <a:rPr lang="en-GB" b="0" i="1" smtClean="0">
                          <a:latin typeface="Cambria Math" panose="02040503050406030204" pitchFamily="18" charset="0"/>
                        </a:rPr>
                        <m:t>=1/</m:t>
                      </m:r>
                      <m:r>
                        <m:rPr>
                          <m:sty m:val="p"/>
                        </m:rPr>
                        <a:rPr lang="en-GB" b="0" i="0" smtClean="0">
                          <a:latin typeface="Cambria Math" panose="02040503050406030204" pitchFamily="18" charset="0"/>
                        </a:rPr>
                        <m:t>PRI</m:t>
                      </m:r>
                    </m:oMath>
                  </m:oMathPara>
                </a14:m>
                <a:endParaRPr lang="en-GB" dirty="0"/>
              </a:p>
              <a:p>
                <a:pPr marL="342900" indent="-342900">
                  <a:lnSpc>
                    <a:spcPct val="100000"/>
                  </a:lnSpc>
                  <a:buFont typeface="Arial" panose="020B0604020202020204" pitchFamily="34" charset="0"/>
                  <a:buChar char="•"/>
                </a:pPr>
                <a:r>
                  <a:rPr lang="en-GB" b="1" dirty="0" err="1">
                    <a:solidFill>
                      <a:srgbClr val="0070C0"/>
                    </a:solidFill>
                  </a:rPr>
                  <a:t>Transmiter</a:t>
                </a:r>
                <a:r>
                  <a:rPr lang="en-GB" b="1" dirty="0">
                    <a:solidFill>
                      <a:srgbClr val="0070C0"/>
                    </a:solidFill>
                  </a:rPr>
                  <a:t> Duty cycle </a:t>
                </a:r>
                <a:r>
                  <a:rPr lang="en-GB" dirty="0"/>
                  <a:t>is defined as the time proportion of PRI in which the transmission takes place:</a:t>
                </a:r>
              </a:p>
              <a:p>
                <a:pPr marL="342900" indent="-342900">
                  <a:lnSpc>
                    <a:spcPct val="100000"/>
                  </a:lnSpc>
                  <a:buFont typeface="Arial" panose="020B0604020202020204" pitchFamily="34" charset="0"/>
                  <a:buChar char="•"/>
                </a:pPr>
                <a:endParaRPr lang="en-GB" dirty="0"/>
              </a:p>
              <a:p>
                <a:pPr>
                  <a:lnSpc>
                    <a:spcPct val="100000"/>
                  </a:lnSpc>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Duty</m:t>
                      </m:r>
                      <m:r>
                        <a:rPr lang="en-GB" b="0" i="0" smtClean="0">
                          <a:latin typeface="Cambria Math" panose="02040503050406030204" pitchFamily="18" charset="0"/>
                        </a:rPr>
                        <m:t> </m:t>
                      </m:r>
                      <m:r>
                        <m:rPr>
                          <m:sty m:val="p"/>
                        </m:rPr>
                        <a:rPr lang="en-GB" b="0" i="0" smtClean="0">
                          <a:latin typeface="Cambria Math" panose="02040503050406030204" pitchFamily="18" charset="0"/>
                        </a:rPr>
                        <m:t>Cycle</m:t>
                      </m:r>
                      <m:r>
                        <a:rPr lang="en-GB" b="0" i="0"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𝑇</m:t>
                          </m:r>
                        </m:num>
                        <m:den>
                          <m:r>
                            <m:rPr>
                              <m:sty m:val="p"/>
                            </m:rPr>
                            <a:rPr lang="en-GB" b="0" i="0" smtClean="0">
                              <a:latin typeface="Cambria Math" panose="02040503050406030204" pitchFamily="18" charset="0"/>
                            </a:rPr>
                            <m:t>PRI</m:t>
                          </m:r>
                        </m:den>
                      </m:f>
                    </m:oMath>
                  </m:oMathPara>
                </a14:m>
                <a:br>
                  <a:rPr lang="en-GB" dirty="0"/>
                </a:br>
                <a:endParaRPr lang="en-GB" dirty="0"/>
              </a:p>
              <a:p>
                <a:pPr marL="342900" indent="-342900">
                  <a:lnSpc>
                    <a:spcPct val="100000"/>
                  </a:lnSpc>
                  <a:buFont typeface="Arial" panose="020B0604020202020204" pitchFamily="34" charset="0"/>
                  <a:buChar char="•"/>
                </a:pPr>
                <a:r>
                  <a:rPr lang="en-GB" dirty="0"/>
                  <a:t>If the same antenna is used for transition and reception, the duty cycle gives a measure of how long the radar is </a:t>
                </a:r>
                <a:r>
                  <a:rPr lang="en-GB" dirty="0">
                    <a:solidFill>
                      <a:srgbClr val="0070C0"/>
                    </a:solidFill>
                  </a:rPr>
                  <a:t>“blind”.</a:t>
                </a:r>
              </a:p>
            </p:txBody>
          </p:sp>
        </mc:Choice>
        <mc:Fallback>
          <p:sp>
            <p:nvSpPr>
              <p:cNvPr id="3" name="Content Placeholder 2">
                <a:extLst>
                  <a:ext uri="{FF2B5EF4-FFF2-40B4-BE49-F238E27FC236}">
                    <a16:creationId xmlns:a16="http://schemas.microsoft.com/office/drawing/2014/main" id="{8B2DA396-D9A0-4502-B9AB-B7940D1BC737}"/>
                  </a:ext>
                </a:extLst>
              </p:cNvPr>
              <p:cNvSpPr>
                <a:spLocks noGrp="1" noRot="1" noChangeAspect="1" noMove="1" noResize="1" noEditPoints="1" noAdjustHandles="1" noChangeArrowheads="1" noChangeShapeType="1" noTextEdit="1"/>
              </p:cNvSpPr>
              <p:nvPr>
                <p:ph idx="1"/>
              </p:nvPr>
            </p:nvSpPr>
            <p:spPr>
              <a:xfrm>
                <a:off x="914401" y="2143124"/>
                <a:ext cx="4232018" cy="3485534"/>
              </a:xfrm>
              <a:blipFill>
                <a:blip r:embed="rId2"/>
                <a:stretch>
                  <a:fillRect l="-2695" t="-1812" r="-2695"/>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7A82F372-D587-4411-97B5-6B5D4BF2315E}"/>
              </a:ext>
            </a:extLst>
          </p:cNvPr>
          <p:cNvGrpSpPr/>
          <p:nvPr/>
        </p:nvGrpSpPr>
        <p:grpSpPr>
          <a:xfrm>
            <a:off x="5237020" y="2878171"/>
            <a:ext cx="3630293" cy="1765528"/>
            <a:chOff x="5829267" y="3652032"/>
            <a:chExt cx="4840391" cy="2354037"/>
          </a:xfrm>
        </p:grpSpPr>
        <p:grpSp>
          <p:nvGrpSpPr>
            <p:cNvPr id="9" name="Group 8">
              <a:extLst>
                <a:ext uri="{FF2B5EF4-FFF2-40B4-BE49-F238E27FC236}">
                  <a16:creationId xmlns:a16="http://schemas.microsoft.com/office/drawing/2014/main" id="{D7224DCB-BA94-4EF3-9B33-EAD61743467D}"/>
                </a:ext>
              </a:extLst>
            </p:cNvPr>
            <p:cNvGrpSpPr/>
            <p:nvPr/>
          </p:nvGrpSpPr>
          <p:grpSpPr>
            <a:xfrm>
              <a:off x="5829267" y="3652032"/>
              <a:ext cx="4537248" cy="2354037"/>
              <a:chOff x="5829267" y="3652032"/>
              <a:chExt cx="4537248" cy="2354037"/>
            </a:xfrm>
          </p:grpSpPr>
          <p:grpSp>
            <p:nvGrpSpPr>
              <p:cNvPr id="7" name="Group 6">
                <a:extLst>
                  <a:ext uri="{FF2B5EF4-FFF2-40B4-BE49-F238E27FC236}">
                    <a16:creationId xmlns:a16="http://schemas.microsoft.com/office/drawing/2014/main" id="{DB04A5DE-8C94-46AA-80E0-360F150603F2}"/>
                  </a:ext>
                </a:extLst>
              </p:cNvPr>
              <p:cNvGrpSpPr/>
              <p:nvPr/>
            </p:nvGrpSpPr>
            <p:grpSpPr>
              <a:xfrm>
                <a:off x="5829267" y="3865480"/>
                <a:ext cx="4537248" cy="2140589"/>
                <a:chOff x="5829267" y="3865480"/>
                <a:chExt cx="4537248" cy="2140589"/>
              </a:xfrm>
            </p:grpSpPr>
            <p:pic>
              <p:nvPicPr>
                <p:cNvPr id="4" name="Picture 3">
                  <a:extLst>
                    <a:ext uri="{FF2B5EF4-FFF2-40B4-BE49-F238E27FC236}">
                      <a16:creationId xmlns:a16="http://schemas.microsoft.com/office/drawing/2014/main" id="{2C05F3D3-F892-409D-912E-1E5270C3182C}"/>
                    </a:ext>
                  </a:extLst>
                </p:cNvPr>
                <p:cNvPicPr>
                  <a:picLocks noChangeAspect="1"/>
                </p:cNvPicPr>
                <p:nvPr/>
              </p:nvPicPr>
              <p:blipFill>
                <a:blip r:embed="rId3"/>
                <a:stretch>
                  <a:fillRect/>
                </a:stretch>
              </p:blipFill>
              <p:spPr>
                <a:xfrm>
                  <a:off x="6511167" y="3865480"/>
                  <a:ext cx="3855348" cy="2116220"/>
                </a:xfrm>
                <a:prstGeom prst="rect">
                  <a:avLst/>
                </a:prstGeom>
              </p:spPr>
            </p:pic>
            <p:sp>
              <p:nvSpPr>
                <p:cNvPr id="5" name="TextBox 4">
                  <a:extLst>
                    <a:ext uri="{FF2B5EF4-FFF2-40B4-BE49-F238E27FC236}">
                      <a16:creationId xmlns:a16="http://schemas.microsoft.com/office/drawing/2014/main" id="{7CBA1282-C4A4-4555-86C9-67FBB0C92844}"/>
                    </a:ext>
                  </a:extLst>
                </p:cNvPr>
                <p:cNvSpPr txBox="1"/>
                <p:nvPr/>
              </p:nvSpPr>
              <p:spPr>
                <a:xfrm>
                  <a:off x="5829267" y="5286633"/>
                  <a:ext cx="1602668" cy="384721"/>
                </a:xfrm>
                <a:prstGeom prst="rect">
                  <a:avLst/>
                </a:prstGeom>
                <a:noFill/>
              </p:spPr>
              <p:txBody>
                <a:bodyPr wrap="squar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Transmission</a:t>
                  </a:r>
                </a:p>
              </p:txBody>
            </p:sp>
            <p:sp>
              <p:nvSpPr>
                <p:cNvPr id="6" name="TextBox 5">
                  <a:extLst>
                    <a:ext uri="{FF2B5EF4-FFF2-40B4-BE49-F238E27FC236}">
                      <a16:creationId xmlns:a16="http://schemas.microsoft.com/office/drawing/2014/main" id="{4E5CBD9F-D696-4F79-9D67-E92CBBD55DEC}"/>
                    </a:ext>
                  </a:extLst>
                </p:cNvPr>
                <p:cNvSpPr txBox="1"/>
                <p:nvPr/>
              </p:nvSpPr>
              <p:spPr>
                <a:xfrm>
                  <a:off x="6002162" y="5621348"/>
                  <a:ext cx="1429773" cy="384721"/>
                </a:xfrm>
                <a:prstGeom prst="rect">
                  <a:avLst/>
                </a:prstGeom>
                <a:noFill/>
              </p:spPr>
              <p:txBody>
                <a:bodyPr wrap="squar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Reception</a:t>
                  </a:r>
                </a:p>
              </p:txBody>
            </p:sp>
          </p:grpSp>
          <p:sp>
            <p:nvSpPr>
              <p:cNvPr id="8" name="TextBox 7">
                <a:extLst>
                  <a:ext uri="{FF2B5EF4-FFF2-40B4-BE49-F238E27FC236}">
                    <a16:creationId xmlns:a16="http://schemas.microsoft.com/office/drawing/2014/main" id="{2B44375D-C769-40E5-B69D-19134E806A54}"/>
                  </a:ext>
                </a:extLst>
              </p:cNvPr>
              <p:cNvSpPr txBox="1"/>
              <p:nvPr/>
            </p:nvSpPr>
            <p:spPr>
              <a:xfrm>
                <a:off x="7840688" y="3652032"/>
                <a:ext cx="768292" cy="384721"/>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grpSp>
        <p:sp>
          <p:nvSpPr>
            <p:cNvPr id="10" name="TextBox 9">
              <a:extLst>
                <a:ext uri="{FF2B5EF4-FFF2-40B4-BE49-F238E27FC236}">
                  <a16:creationId xmlns:a16="http://schemas.microsoft.com/office/drawing/2014/main" id="{0E18F0D1-8859-4702-943B-66DA157BE4F7}"/>
                </a:ext>
              </a:extLst>
            </p:cNvPr>
            <p:cNvSpPr txBox="1"/>
            <p:nvPr/>
          </p:nvSpPr>
          <p:spPr>
            <a:xfrm>
              <a:off x="9901366" y="5286632"/>
              <a:ext cx="768292" cy="384721"/>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Time</a:t>
              </a:r>
            </a:p>
          </p:txBody>
        </p:sp>
      </p:grpSp>
    </p:spTree>
    <p:extLst>
      <p:ext uri="{BB962C8B-B14F-4D97-AF65-F5344CB8AC3E}">
        <p14:creationId xmlns:p14="http://schemas.microsoft.com/office/powerpoint/2010/main" val="16351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Content Placeholder 3">
            <a:extLst>
              <a:ext uri="{FF2B5EF4-FFF2-40B4-BE49-F238E27FC236}">
                <a16:creationId xmlns:a16="http://schemas.microsoft.com/office/drawing/2014/main" id="{17365E3A-2BFB-B564-AB88-85823B8481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7743" b="17743"/>
          <a:stretch>
            <a:fillRect/>
          </a:stretch>
        </p:blipFill>
        <p:spPr>
          <a:xfrm>
            <a:off x="1781175" y="2492375"/>
            <a:ext cx="5581650" cy="3549650"/>
          </a:xfrm>
        </p:spPr>
      </p:pic>
      <p:sp>
        <p:nvSpPr>
          <p:cNvPr id="19458" name="Title 2">
            <a:extLst>
              <a:ext uri="{FF2B5EF4-FFF2-40B4-BE49-F238E27FC236}">
                <a16:creationId xmlns:a16="http://schemas.microsoft.com/office/drawing/2014/main" id="{7A34A336-1F6F-87A4-7839-7BB606085370}"/>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History- Before Radars</a:t>
            </a:r>
          </a:p>
        </p:txBody>
      </p:sp>
      <p:sp>
        <p:nvSpPr>
          <p:cNvPr id="19459" name="TextBox 6">
            <a:extLst>
              <a:ext uri="{FF2B5EF4-FFF2-40B4-BE49-F238E27FC236}">
                <a16:creationId xmlns:a16="http://schemas.microsoft.com/office/drawing/2014/main" id="{A1FF6725-AF1E-A7FF-0ED3-9431DD94C13E}"/>
              </a:ext>
            </a:extLst>
          </p:cNvPr>
          <p:cNvSpPr txBox="1">
            <a:spLocks noChangeArrowheads="1"/>
          </p:cNvSpPr>
          <p:nvPr/>
        </p:nvSpPr>
        <p:spPr bwMode="auto">
          <a:xfrm>
            <a:off x="2987675" y="1412875"/>
            <a:ext cx="2446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English Acoustic Locator</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AB32-E5C4-467E-B02A-F8A48DB07A07}"/>
              </a:ext>
            </a:extLst>
          </p:cNvPr>
          <p:cNvSpPr>
            <a:spLocks noGrp="1"/>
          </p:cNvSpPr>
          <p:nvPr>
            <p:ph type="title"/>
          </p:nvPr>
        </p:nvSpPr>
        <p:spPr>
          <a:xfrm>
            <a:off x="1002593" y="1177177"/>
            <a:ext cx="6837349" cy="1114425"/>
          </a:xfrm>
        </p:spPr>
        <p:txBody>
          <a:bodyPr/>
          <a:lstStyle/>
          <a:p>
            <a:r>
              <a:rPr lang="en-GB" sz="3000" dirty="0">
                <a:solidFill>
                  <a:srgbClr val="0070C0"/>
                </a:solidFill>
              </a:rPr>
              <a:t>Maximum Unambiguous Range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761424-BE80-4438-BADB-84A5620945D2}"/>
                  </a:ext>
                </a:extLst>
              </p:cNvPr>
              <p:cNvSpPr>
                <a:spLocks noGrp="1"/>
              </p:cNvSpPr>
              <p:nvPr>
                <p:ph idx="1"/>
              </p:nvPr>
            </p:nvSpPr>
            <p:spPr>
              <a:xfrm>
                <a:off x="1028700" y="2206237"/>
                <a:ext cx="7382318" cy="1299681"/>
              </a:xfrm>
            </p:spPr>
            <p:txBody>
              <a:bodyPr>
                <a:normAutofit fontScale="62500" lnSpcReduction="20000"/>
              </a:bodyPr>
              <a:lstStyle/>
              <a:p>
                <a:pPr>
                  <a:spcAft>
                    <a:spcPts val="450"/>
                  </a:spcAft>
                </a:pPr>
                <a:r>
                  <a:rPr lang="en-GB" dirty="0"/>
                  <a:t>The maximum unambiguous range defines the maximum distance to locate a target.</a:t>
                </a:r>
              </a:p>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m:rPr>
                              <m:sty m:val="p"/>
                            </m:rPr>
                            <a:rPr lang="en-GB" b="0" i="0" smtClean="0">
                              <a:latin typeface="Cambria Math" panose="02040503050406030204" pitchFamily="18" charset="0"/>
                            </a:rPr>
                            <m:t>max</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𝑐</m:t>
                          </m:r>
                          <m:r>
                            <m:rPr>
                              <m:sty m:val="p"/>
                            </m:rPr>
                            <a:rPr lang="en-GB" b="0" i="0" smtClean="0">
                              <a:latin typeface="Cambria Math" panose="02040503050406030204" pitchFamily="18" charset="0"/>
                            </a:rPr>
                            <m:t>PRI</m:t>
                          </m:r>
                        </m:num>
                        <m:den>
                          <m:r>
                            <a:rPr lang="en-GB" b="0" i="1" smtClean="0">
                              <a:latin typeface="Cambria Math" panose="02040503050406030204" pitchFamily="18" charset="0"/>
                            </a:rPr>
                            <m:t>2</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𝑐</m:t>
                          </m:r>
                        </m:num>
                        <m:den>
                          <m:r>
                            <a:rPr lang="en-GB" i="1">
                              <a:latin typeface="Cambria Math" panose="02040503050406030204" pitchFamily="18" charset="0"/>
                            </a:rPr>
                            <m:t>2</m:t>
                          </m:r>
                          <m:r>
                            <m:rPr>
                              <m:sty m:val="p"/>
                            </m:rPr>
                            <a:rPr lang="en-GB" b="0" i="0" smtClean="0">
                              <a:latin typeface="Cambria Math" panose="02040503050406030204" pitchFamily="18" charset="0"/>
                            </a:rPr>
                            <m:t>PRF</m:t>
                          </m:r>
                        </m:den>
                      </m:f>
                    </m:oMath>
                  </m:oMathPara>
                </a14:m>
                <a:endParaRPr lang="en-GB" dirty="0"/>
              </a:p>
              <a:p>
                <a:r>
                  <a:rPr lang="en-GB" dirty="0"/>
                  <a:t>Radar is not able to discriminate between echoes from an older and the current transmission.</a:t>
                </a:r>
              </a:p>
            </p:txBody>
          </p:sp>
        </mc:Choice>
        <mc:Fallback>
          <p:sp>
            <p:nvSpPr>
              <p:cNvPr id="3" name="Content Placeholder 2">
                <a:extLst>
                  <a:ext uri="{FF2B5EF4-FFF2-40B4-BE49-F238E27FC236}">
                    <a16:creationId xmlns:a16="http://schemas.microsoft.com/office/drawing/2014/main" id="{3F761424-BE80-4438-BADB-84A5620945D2}"/>
                  </a:ext>
                </a:extLst>
              </p:cNvPr>
              <p:cNvSpPr>
                <a:spLocks noGrp="1" noRot="1" noChangeAspect="1" noMove="1" noResize="1" noEditPoints="1" noAdjustHandles="1" noChangeArrowheads="1" noChangeShapeType="1" noTextEdit="1"/>
              </p:cNvSpPr>
              <p:nvPr>
                <p:ph idx="1"/>
              </p:nvPr>
            </p:nvSpPr>
            <p:spPr>
              <a:xfrm>
                <a:off x="1028700" y="2206237"/>
                <a:ext cx="7382318" cy="1299681"/>
              </a:xfrm>
              <a:blipFill>
                <a:blip r:embed="rId3"/>
                <a:stretch>
                  <a:fillRect l="-1546"/>
                </a:stretch>
              </a:blipFill>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80F0C919-9570-476E-A69B-894B5B38DA8A}"/>
              </a:ext>
            </a:extLst>
          </p:cNvPr>
          <p:cNvGrpSpPr/>
          <p:nvPr/>
        </p:nvGrpSpPr>
        <p:grpSpPr>
          <a:xfrm>
            <a:off x="5186903" y="3505075"/>
            <a:ext cx="3524232" cy="1635462"/>
            <a:chOff x="6831752" y="3318130"/>
            <a:chExt cx="4698976" cy="2717793"/>
          </a:xfrm>
        </p:grpSpPr>
        <p:grpSp>
          <p:nvGrpSpPr>
            <p:cNvPr id="60" name="Group 59">
              <a:extLst>
                <a:ext uri="{FF2B5EF4-FFF2-40B4-BE49-F238E27FC236}">
                  <a16:creationId xmlns:a16="http://schemas.microsoft.com/office/drawing/2014/main" id="{BE44447E-3990-495E-A0A6-35827D21FFD3}"/>
                </a:ext>
              </a:extLst>
            </p:cNvPr>
            <p:cNvGrpSpPr/>
            <p:nvPr/>
          </p:nvGrpSpPr>
          <p:grpSpPr>
            <a:xfrm>
              <a:off x="6831752" y="3798680"/>
              <a:ext cx="4698976" cy="2237243"/>
              <a:chOff x="6831752" y="3798680"/>
              <a:chExt cx="4698976" cy="2237243"/>
            </a:xfrm>
          </p:grpSpPr>
          <p:grpSp>
            <p:nvGrpSpPr>
              <p:cNvPr id="57" name="Group 56">
                <a:extLst>
                  <a:ext uri="{FF2B5EF4-FFF2-40B4-BE49-F238E27FC236}">
                    <a16:creationId xmlns:a16="http://schemas.microsoft.com/office/drawing/2014/main" id="{677D83E2-01E5-4D97-B433-E9626BB1AD74}"/>
                  </a:ext>
                </a:extLst>
              </p:cNvPr>
              <p:cNvGrpSpPr/>
              <p:nvPr/>
            </p:nvGrpSpPr>
            <p:grpSpPr>
              <a:xfrm>
                <a:off x="6831752" y="4227470"/>
                <a:ext cx="4698976" cy="1808453"/>
                <a:chOff x="6831752" y="4227470"/>
                <a:chExt cx="4698976" cy="1808453"/>
              </a:xfrm>
            </p:grpSpPr>
            <p:grpSp>
              <p:nvGrpSpPr>
                <p:cNvPr id="54" name="Group 53">
                  <a:extLst>
                    <a:ext uri="{FF2B5EF4-FFF2-40B4-BE49-F238E27FC236}">
                      <a16:creationId xmlns:a16="http://schemas.microsoft.com/office/drawing/2014/main" id="{6B3B9EF1-663F-4346-9B0C-421EE32D240A}"/>
                    </a:ext>
                  </a:extLst>
                </p:cNvPr>
                <p:cNvGrpSpPr/>
                <p:nvPr/>
              </p:nvGrpSpPr>
              <p:grpSpPr>
                <a:xfrm>
                  <a:off x="6831752" y="4744517"/>
                  <a:ext cx="4698976" cy="1291406"/>
                  <a:chOff x="6831752" y="4744517"/>
                  <a:chExt cx="4698976" cy="1291406"/>
                </a:xfrm>
              </p:grpSpPr>
              <p:grpSp>
                <p:nvGrpSpPr>
                  <p:cNvPr id="52" name="Group 51">
                    <a:extLst>
                      <a:ext uri="{FF2B5EF4-FFF2-40B4-BE49-F238E27FC236}">
                        <a16:creationId xmlns:a16="http://schemas.microsoft.com/office/drawing/2014/main" id="{E803DB17-4064-422F-8F50-92A821DD45BD}"/>
                      </a:ext>
                    </a:extLst>
                  </p:cNvPr>
                  <p:cNvGrpSpPr/>
                  <p:nvPr/>
                </p:nvGrpSpPr>
                <p:grpSpPr>
                  <a:xfrm>
                    <a:off x="6831752" y="5277266"/>
                    <a:ext cx="4698976" cy="758657"/>
                    <a:chOff x="6831752" y="5277266"/>
                    <a:chExt cx="4698976" cy="758657"/>
                  </a:xfrm>
                </p:grpSpPr>
                <p:grpSp>
                  <p:nvGrpSpPr>
                    <p:cNvPr id="48" name="Group 47">
                      <a:extLst>
                        <a:ext uri="{FF2B5EF4-FFF2-40B4-BE49-F238E27FC236}">
                          <a16:creationId xmlns:a16="http://schemas.microsoft.com/office/drawing/2014/main" id="{CD49A639-7806-4D62-A530-CE3F43261AC8}"/>
                        </a:ext>
                      </a:extLst>
                    </p:cNvPr>
                    <p:cNvGrpSpPr/>
                    <p:nvPr/>
                  </p:nvGrpSpPr>
                  <p:grpSpPr>
                    <a:xfrm>
                      <a:off x="6831752" y="5277266"/>
                      <a:ext cx="4608000" cy="365524"/>
                      <a:chOff x="1227010" y="5822184"/>
                      <a:chExt cx="4608000" cy="365524"/>
                    </a:xfrm>
                  </p:grpSpPr>
                  <p:sp>
                    <p:nvSpPr>
                      <p:cNvPr id="7" name="Rectangle 6">
                        <a:extLst>
                          <a:ext uri="{FF2B5EF4-FFF2-40B4-BE49-F238E27FC236}">
                            <a16:creationId xmlns:a16="http://schemas.microsoft.com/office/drawing/2014/main" id="{1405CDF2-0168-41EB-9ABE-B5414DF4A9E4}"/>
                          </a:ext>
                        </a:extLst>
                      </p:cNvPr>
                      <p:cNvSpPr/>
                      <p:nvPr/>
                    </p:nvSpPr>
                    <p:spPr>
                      <a:xfrm>
                        <a:off x="1265014" y="5823736"/>
                        <a:ext cx="792000" cy="257152"/>
                      </a:xfrm>
                      <a:prstGeom prst="rect">
                        <a:avLst/>
                      </a:prstGeom>
                      <a:solidFill>
                        <a:schemeClr val="accent1">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F6F8F8"/>
                            </a:solidFill>
                            <a:latin typeface="Arial" panose="020B0604020202020204"/>
                          </a:rPr>
                          <a:t>P1</a:t>
                        </a:r>
                      </a:p>
                    </p:txBody>
                  </p:sp>
                  <p:sp>
                    <p:nvSpPr>
                      <p:cNvPr id="19" name="Rectangle 18">
                        <a:extLst>
                          <a:ext uri="{FF2B5EF4-FFF2-40B4-BE49-F238E27FC236}">
                            <a16:creationId xmlns:a16="http://schemas.microsoft.com/office/drawing/2014/main" id="{F8EC085A-C4A0-40C6-BAB9-3A1A93A2D88F}"/>
                          </a:ext>
                        </a:extLst>
                      </p:cNvPr>
                      <p:cNvSpPr/>
                      <p:nvPr/>
                    </p:nvSpPr>
                    <p:spPr>
                      <a:xfrm>
                        <a:off x="4882598" y="5823735"/>
                        <a:ext cx="792000" cy="255601"/>
                      </a:xfrm>
                      <a:prstGeom prst="rect">
                        <a:avLst/>
                      </a:prstGeom>
                      <a:solidFill>
                        <a:schemeClr val="tx2">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P1,T2</a:t>
                        </a:r>
                      </a:p>
                    </p:txBody>
                  </p:sp>
                  <p:sp>
                    <p:nvSpPr>
                      <p:cNvPr id="21" name="Rectangle 20">
                        <a:extLst>
                          <a:ext uri="{FF2B5EF4-FFF2-40B4-BE49-F238E27FC236}">
                            <a16:creationId xmlns:a16="http://schemas.microsoft.com/office/drawing/2014/main" id="{29A9038A-22D0-4EED-834A-9B2B38E262B1}"/>
                          </a:ext>
                        </a:extLst>
                      </p:cNvPr>
                      <p:cNvSpPr/>
                      <p:nvPr/>
                    </p:nvSpPr>
                    <p:spPr>
                      <a:xfrm>
                        <a:off x="3787598" y="5823735"/>
                        <a:ext cx="792000" cy="257150"/>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F6F8F8"/>
                            </a:solidFill>
                            <a:latin typeface="Arial" panose="020B0604020202020204"/>
                          </a:rPr>
                          <a:t>P2</a:t>
                        </a:r>
                      </a:p>
                    </p:txBody>
                  </p:sp>
                  <p:sp>
                    <p:nvSpPr>
                      <p:cNvPr id="22" name="Rectangle 21">
                        <a:extLst>
                          <a:ext uri="{FF2B5EF4-FFF2-40B4-BE49-F238E27FC236}">
                            <a16:creationId xmlns:a16="http://schemas.microsoft.com/office/drawing/2014/main" id="{19393A00-2693-43F0-972C-489622B0EFA8}"/>
                          </a:ext>
                        </a:extLst>
                      </p:cNvPr>
                      <p:cNvSpPr/>
                      <p:nvPr/>
                    </p:nvSpPr>
                    <p:spPr>
                      <a:xfrm>
                        <a:off x="2702065" y="5822184"/>
                        <a:ext cx="792000" cy="257151"/>
                      </a:xfrm>
                      <a:prstGeom prst="rect">
                        <a:avLst/>
                      </a:prstGeom>
                      <a:solidFill>
                        <a:schemeClr val="tx2">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P1,T1</a:t>
                        </a:r>
                      </a:p>
                    </p:txBody>
                  </p:sp>
                  <p:sp>
                    <p:nvSpPr>
                      <p:cNvPr id="41" name="Arrow: Right 40">
                        <a:extLst>
                          <a:ext uri="{FF2B5EF4-FFF2-40B4-BE49-F238E27FC236}">
                            <a16:creationId xmlns:a16="http://schemas.microsoft.com/office/drawing/2014/main" id="{F19033B5-377B-4802-8D5A-763DE3E79687}"/>
                          </a:ext>
                        </a:extLst>
                      </p:cNvPr>
                      <p:cNvSpPr/>
                      <p:nvPr/>
                    </p:nvSpPr>
                    <p:spPr>
                      <a:xfrm flipV="1">
                        <a:off x="1227010" y="6043708"/>
                        <a:ext cx="4608000" cy="14400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sp>
                  <p:nvSpPr>
                    <p:cNvPr id="51" name="TextBox 50">
                      <a:extLst>
                        <a:ext uri="{FF2B5EF4-FFF2-40B4-BE49-F238E27FC236}">
                          <a16:creationId xmlns:a16="http://schemas.microsoft.com/office/drawing/2014/main" id="{EC7923C0-0D55-4441-8891-41A10201772A}"/>
                        </a:ext>
                      </a:extLst>
                    </p:cNvPr>
                    <p:cNvSpPr txBox="1"/>
                    <p:nvPr/>
                  </p:nvSpPr>
                  <p:spPr>
                    <a:xfrm>
                      <a:off x="10691135" y="5575609"/>
                      <a:ext cx="839593" cy="460314"/>
                    </a:xfrm>
                    <a:prstGeom prst="rect">
                      <a:avLst/>
                    </a:prstGeom>
                    <a:noFill/>
                  </p:spPr>
                  <p:txBody>
                    <a:bodyPr wrap="square" rtlCol="0">
                      <a:spAutoFit/>
                    </a:bodyPr>
                    <a:lstStyle/>
                    <a:p>
                      <a:pPr defTabSz="685748" eaLnBrk="1" fontAlgn="auto" hangingPunct="1">
                        <a:spcBef>
                          <a:spcPts val="0"/>
                        </a:spcBef>
                        <a:spcAft>
                          <a:spcPts val="0"/>
                        </a:spcAft>
                      </a:pPr>
                      <a:r>
                        <a:rPr lang="en-GB" sz="1200" dirty="0">
                          <a:solidFill>
                            <a:srgbClr val="2B2B2B"/>
                          </a:solidFill>
                          <a:latin typeface="Arial" panose="020B0604020202020204"/>
                          <a:cs typeface="+mn-cs"/>
                        </a:rPr>
                        <a:t>Time</a:t>
                      </a:r>
                    </a:p>
                  </p:txBody>
                </p:sp>
              </p:grpSp>
              <p:sp>
                <p:nvSpPr>
                  <p:cNvPr id="53" name="Left Brace 52">
                    <a:extLst>
                      <a:ext uri="{FF2B5EF4-FFF2-40B4-BE49-F238E27FC236}">
                        <a16:creationId xmlns:a16="http://schemas.microsoft.com/office/drawing/2014/main" id="{480A466A-30BD-4539-AD9D-F3F5B82567FE}"/>
                      </a:ext>
                    </a:extLst>
                  </p:cNvPr>
                  <p:cNvSpPr/>
                  <p:nvPr/>
                </p:nvSpPr>
                <p:spPr>
                  <a:xfrm rot="5400000">
                    <a:off x="8001738" y="3629561"/>
                    <a:ext cx="269210" cy="24991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a:solidFill>
                        <a:srgbClr val="2B2B2B"/>
                      </a:solidFill>
                      <a:latin typeface="Arial" panose="020B0604020202020204"/>
                    </a:endParaRPr>
                  </a:p>
                </p:txBody>
              </p:sp>
            </p:grpSp>
            <p:sp>
              <p:nvSpPr>
                <p:cNvPr id="55" name="TextBox 54">
                  <a:extLst>
                    <a:ext uri="{FF2B5EF4-FFF2-40B4-BE49-F238E27FC236}">
                      <a16:creationId xmlns:a16="http://schemas.microsoft.com/office/drawing/2014/main" id="{A6AC4243-5028-46AE-AAD0-51B7313FA354}"/>
                    </a:ext>
                  </a:extLst>
                </p:cNvPr>
                <p:cNvSpPr txBox="1"/>
                <p:nvPr/>
              </p:nvSpPr>
              <p:spPr>
                <a:xfrm>
                  <a:off x="7808743" y="4384722"/>
                  <a:ext cx="655199" cy="460314"/>
                </a:xfrm>
                <a:prstGeom prst="rect">
                  <a:avLst/>
                </a:prstGeom>
                <a:noFill/>
              </p:spPr>
              <p:txBody>
                <a:bodyPr wrap="square" rtlCol="0">
                  <a:spAutoFit/>
                </a:bodyPr>
                <a:lstStyle/>
                <a:p>
                  <a:pPr algn="ctr" defTabSz="685748" eaLnBrk="1" fontAlgn="auto" hangingPunct="1">
                    <a:spcBef>
                      <a:spcPts val="0"/>
                    </a:spcBef>
                    <a:spcAft>
                      <a:spcPts val="0"/>
                    </a:spcAft>
                  </a:pPr>
                  <a:r>
                    <a:rPr lang="en-GB" sz="1200" dirty="0">
                      <a:solidFill>
                        <a:srgbClr val="2B2B2B"/>
                      </a:solidFill>
                      <a:latin typeface="Arial" panose="020B0604020202020204"/>
                      <a:cs typeface="+mn-cs"/>
                    </a:rPr>
                    <a:t>PRI</a:t>
                  </a:r>
                </a:p>
              </p:txBody>
            </p:sp>
            <p:sp>
              <p:nvSpPr>
                <p:cNvPr id="56" name="Left Brace 55">
                  <a:extLst>
                    <a:ext uri="{FF2B5EF4-FFF2-40B4-BE49-F238E27FC236}">
                      <a16:creationId xmlns:a16="http://schemas.microsoft.com/office/drawing/2014/main" id="{5B209D09-7D8B-4170-A272-04CE813714C3}"/>
                    </a:ext>
                  </a:extLst>
                </p:cNvPr>
                <p:cNvSpPr/>
                <p:nvPr/>
              </p:nvSpPr>
              <p:spPr>
                <a:xfrm rot="5400000">
                  <a:off x="8544837" y="2565015"/>
                  <a:ext cx="269210" cy="35941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grpSp>
          <mc:AlternateContent xmlns:mc="http://schemas.openxmlformats.org/markup-compatibility/2006">
            <mc:Choice xmlns:a14="http://schemas.microsoft.com/office/drawing/2010/main" Requires="a14">
              <p:sp>
                <p:nvSpPr>
                  <p:cNvPr id="59" name="Rectangle 58">
                    <a:extLst>
                      <a:ext uri="{FF2B5EF4-FFF2-40B4-BE49-F238E27FC236}">
                        <a16:creationId xmlns:a16="http://schemas.microsoft.com/office/drawing/2014/main" id="{723CC4D7-C6B2-4EDE-B869-042CFE5C9DB7}"/>
                      </a:ext>
                    </a:extLst>
                  </p:cNvPr>
                  <p:cNvSpPr/>
                  <p:nvPr/>
                </p:nvSpPr>
                <p:spPr>
                  <a:xfrm>
                    <a:off x="8295972" y="3798680"/>
                    <a:ext cx="1296327" cy="460314"/>
                  </a:xfrm>
                  <a:prstGeom prst="rect">
                    <a:avLst/>
                  </a:prstGeom>
                </p:spPr>
                <p:txBody>
                  <a:bodyPr wrap="squar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l-GR" sz="1200" i="1">
                                  <a:solidFill>
                                    <a:srgbClr val="2B2B2B"/>
                                  </a:solidFill>
                                  <a:latin typeface="Cambria Math" panose="02040503050406030204" pitchFamily="18" charset="0"/>
                                  <a:cs typeface="+mn-cs"/>
                                </a:rPr>
                              </m:ctrlPr>
                            </m:sSubPr>
                            <m:e>
                              <m:r>
                                <a:rPr lang="el-GR" sz="1200" i="1">
                                  <a:solidFill>
                                    <a:srgbClr val="2B2B2B"/>
                                  </a:solidFill>
                                  <a:latin typeface="Cambria Math" panose="02040503050406030204" pitchFamily="18" charset="0"/>
                                  <a:cs typeface="+mn-cs"/>
                                </a:rPr>
                                <m:t>𝜏</m:t>
                              </m:r>
                            </m:e>
                            <m:sub>
                              <m:r>
                                <a:rPr lang="el-GR" sz="1200" i="1">
                                  <a:solidFill>
                                    <a:srgbClr val="2B2B2B"/>
                                  </a:solidFill>
                                  <a:latin typeface="Cambria Math" panose="02040503050406030204" pitchFamily="18" charset="0"/>
                                  <a:cs typeface="+mn-cs"/>
                                </a:rPr>
                                <m:t>2</m:t>
                              </m:r>
                            </m:sub>
                          </m:sSub>
                          <m:r>
                            <a:rPr lang="el-GR" sz="1200" i="1">
                              <a:solidFill>
                                <a:srgbClr val="2B2B2B"/>
                              </a:solidFill>
                              <a:latin typeface="Cambria Math" panose="02040503050406030204" pitchFamily="18" charset="0"/>
                              <a:cs typeface="+mn-cs"/>
                            </a:rPr>
                            <m:t>=</m:t>
                          </m:r>
                          <m:f>
                            <m:fPr>
                              <m:type m:val="lin"/>
                              <m:ctrlPr>
                                <a:rPr lang="en-GB" sz="1200" i="1">
                                  <a:solidFill>
                                    <a:srgbClr val="2B2B2B"/>
                                  </a:solidFill>
                                  <a:latin typeface="Cambria Math" panose="02040503050406030204" pitchFamily="18" charset="0"/>
                                  <a:cs typeface="+mn-cs"/>
                                </a:rPr>
                              </m:ctrlPr>
                            </m:fPr>
                            <m:num>
                              <m:r>
                                <a:rPr lang="en-GB" sz="1200" i="1">
                                  <a:solidFill>
                                    <a:srgbClr val="2B2B2B"/>
                                  </a:solidFill>
                                  <a:latin typeface="Cambria Math" panose="02040503050406030204" pitchFamily="18" charset="0"/>
                                  <a:cs typeface="+mn-cs"/>
                                </a:rPr>
                                <m:t>2</m:t>
                              </m:r>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2</m:t>
                                  </m:r>
                                </m:sub>
                              </m:sSub>
                            </m:num>
                            <m:den>
                              <m:r>
                                <a:rPr lang="en-GB" sz="1200" i="1">
                                  <a:solidFill>
                                    <a:srgbClr val="2B2B2B"/>
                                  </a:solidFill>
                                  <a:latin typeface="Cambria Math" panose="02040503050406030204" pitchFamily="18" charset="0"/>
                                  <a:cs typeface="+mn-cs"/>
                                </a:rPr>
                                <m:t>𝑐</m:t>
                              </m:r>
                            </m:den>
                          </m:f>
                        </m:oMath>
                      </m:oMathPara>
                    </a14:m>
                    <a:endParaRPr lang="en-GB" sz="1200" dirty="0">
                      <a:solidFill>
                        <a:srgbClr val="2B2B2B"/>
                      </a:solidFill>
                      <a:latin typeface="Arial" panose="020B0604020202020204"/>
                      <a:cs typeface="+mn-cs"/>
                    </a:endParaRPr>
                  </a:p>
                </p:txBody>
              </p:sp>
            </mc:Choice>
            <mc:Fallback>
              <p:sp>
                <p:nvSpPr>
                  <p:cNvPr id="59" name="Rectangle 58">
                    <a:extLst>
                      <a:ext uri="{FF2B5EF4-FFF2-40B4-BE49-F238E27FC236}">
                        <a16:creationId xmlns:a16="http://schemas.microsoft.com/office/drawing/2014/main" id="{723CC4D7-C6B2-4EDE-B869-042CFE5C9DB7}"/>
                      </a:ext>
                    </a:extLst>
                  </p:cNvPr>
                  <p:cNvSpPr>
                    <a:spLocks noRot="1" noChangeAspect="1" noMove="1" noResize="1" noEditPoints="1" noAdjustHandles="1" noChangeArrowheads="1" noChangeShapeType="1" noTextEdit="1"/>
                  </p:cNvSpPr>
                  <p:nvPr/>
                </p:nvSpPr>
                <p:spPr>
                  <a:xfrm>
                    <a:off x="8295972" y="3798680"/>
                    <a:ext cx="1296327" cy="460314"/>
                  </a:xfrm>
                  <a:prstGeom prst="rect">
                    <a:avLst/>
                  </a:prstGeom>
                  <a:blipFill>
                    <a:blip r:embed="rId4"/>
                    <a:stretch>
                      <a:fillRect t="-86957" r="-1282" b="-156522"/>
                    </a:stretch>
                  </a:blipFill>
                </p:spPr>
                <p:txBody>
                  <a:bodyPr/>
                  <a:lstStyle/>
                  <a:p>
                    <a:r>
                      <a:rPr lang="en-US">
                        <a:noFill/>
                      </a:rPr>
                      <a:t> </a:t>
                    </a:r>
                  </a:p>
                </p:txBody>
              </p:sp>
            </mc:Fallback>
          </mc:AlternateContent>
        </p:grpSp>
        <p:sp>
          <p:nvSpPr>
            <p:cNvPr id="61" name="Left Brace 60">
              <a:extLst>
                <a:ext uri="{FF2B5EF4-FFF2-40B4-BE49-F238E27FC236}">
                  <a16:creationId xmlns:a16="http://schemas.microsoft.com/office/drawing/2014/main" id="{03BCA7AF-B8CB-4802-8F8D-AEF31E462941}"/>
                </a:ext>
              </a:extLst>
            </p:cNvPr>
            <p:cNvSpPr/>
            <p:nvPr/>
          </p:nvSpPr>
          <p:spPr>
            <a:xfrm rot="5400000">
              <a:off x="7436900" y="3181767"/>
              <a:ext cx="269210" cy="1413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62" name="Rectangle 61">
                  <a:extLst>
                    <a:ext uri="{FF2B5EF4-FFF2-40B4-BE49-F238E27FC236}">
                      <a16:creationId xmlns:a16="http://schemas.microsoft.com/office/drawing/2014/main" id="{86C61301-67E4-49B2-9983-2B386D41F672}"/>
                    </a:ext>
                  </a:extLst>
                </p:cNvPr>
                <p:cNvSpPr/>
                <p:nvPr/>
              </p:nvSpPr>
              <p:spPr>
                <a:xfrm>
                  <a:off x="6934824" y="3318130"/>
                  <a:ext cx="1275907" cy="460314"/>
                </a:xfrm>
                <a:prstGeom prst="rect">
                  <a:avLst/>
                </a:prstGeom>
              </p:spPr>
              <p:txBody>
                <a:bodyPr wrap="squar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l-GR" sz="1200" i="1">
                                <a:solidFill>
                                  <a:srgbClr val="2B2B2B"/>
                                </a:solidFill>
                                <a:latin typeface="Cambria Math" panose="02040503050406030204" pitchFamily="18" charset="0"/>
                                <a:cs typeface="+mn-cs"/>
                              </a:rPr>
                            </m:ctrlPr>
                          </m:sSubPr>
                          <m:e>
                            <m:r>
                              <a:rPr lang="el-GR" sz="1200" i="1">
                                <a:solidFill>
                                  <a:srgbClr val="2B2B2B"/>
                                </a:solidFill>
                                <a:latin typeface="Cambria Math" panose="02040503050406030204" pitchFamily="18" charset="0"/>
                                <a:cs typeface="+mn-cs"/>
                              </a:rPr>
                              <m:t>𝜏</m:t>
                            </m:r>
                          </m:e>
                          <m:sub>
                            <m:r>
                              <a:rPr lang="el-GR" sz="1200" i="1">
                                <a:solidFill>
                                  <a:srgbClr val="2B2B2B"/>
                                </a:solidFill>
                                <a:latin typeface="Cambria Math" panose="02040503050406030204" pitchFamily="18" charset="0"/>
                                <a:cs typeface="+mn-cs"/>
                              </a:rPr>
                              <m:t>1</m:t>
                            </m:r>
                          </m:sub>
                        </m:sSub>
                        <m:r>
                          <a:rPr lang="el-GR" sz="1200" i="1">
                            <a:solidFill>
                              <a:srgbClr val="2B2B2B"/>
                            </a:solidFill>
                            <a:latin typeface="Cambria Math" panose="02040503050406030204" pitchFamily="18" charset="0"/>
                            <a:cs typeface="+mn-cs"/>
                          </a:rPr>
                          <m:t>=</m:t>
                        </m:r>
                        <m:f>
                          <m:fPr>
                            <m:type m:val="lin"/>
                            <m:ctrlPr>
                              <a:rPr lang="en-GB" sz="1200" i="1">
                                <a:solidFill>
                                  <a:srgbClr val="2B2B2B"/>
                                </a:solidFill>
                                <a:latin typeface="Cambria Math" panose="02040503050406030204" pitchFamily="18" charset="0"/>
                                <a:cs typeface="+mn-cs"/>
                              </a:rPr>
                            </m:ctrlPr>
                          </m:fPr>
                          <m:num>
                            <m:r>
                              <a:rPr lang="en-GB" sz="1200" i="1">
                                <a:solidFill>
                                  <a:srgbClr val="2B2B2B"/>
                                </a:solidFill>
                                <a:latin typeface="Cambria Math" panose="02040503050406030204" pitchFamily="18" charset="0"/>
                                <a:cs typeface="+mn-cs"/>
                              </a:rPr>
                              <m:t>2</m:t>
                            </m:r>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1</m:t>
                                </m:r>
                              </m:sub>
                            </m:sSub>
                          </m:num>
                          <m:den>
                            <m:r>
                              <a:rPr lang="en-GB" sz="1200" i="1">
                                <a:solidFill>
                                  <a:srgbClr val="2B2B2B"/>
                                </a:solidFill>
                                <a:latin typeface="Cambria Math" panose="02040503050406030204" pitchFamily="18" charset="0"/>
                                <a:cs typeface="+mn-cs"/>
                              </a:rPr>
                              <m:t>𝑐</m:t>
                            </m:r>
                          </m:den>
                        </m:f>
                      </m:oMath>
                    </m:oMathPara>
                  </a14:m>
                  <a:endParaRPr lang="en-GB" sz="1200" dirty="0">
                    <a:solidFill>
                      <a:srgbClr val="2B2B2B"/>
                    </a:solidFill>
                    <a:latin typeface="Arial" panose="020B0604020202020204"/>
                    <a:cs typeface="+mn-cs"/>
                  </a:endParaRPr>
                </a:p>
              </p:txBody>
            </p:sp>
          </mc:Choice>
          <mc:Fallback>
            <p:sp>
              <p:nvSpPr>
                <p:cNvPr id="62" name="Rectangle 61">
                  <a:extLst>
                    <a:ext uri="{FF2B5EF4-FFF2-40B4-BE49-F238E27FC236}">
                      <a16:creationId xmlns:a16="http://schemas.microsoft.com/office/drawing/2014/main" id="{86C61301-67E4-49B2-9983-2B386D41F672}"/>
                    </a:ext>
                  </a:extLst>
                </p:cNvPr>
                <p:cNvSpPr>
                  <a:spLocks noRot="1" noChangeAspect="1" noMove="1" noResize="1" noEditPoints="1" noAdjustHandles="1" noChangeArrowheads="1" noChangeShapeType="1" noTextEdit="1"/>
                </p:cNvSpPr>
                <p:nvPr/>
              </p:nvSpPr>
              <p:spPr>
                <a:xfrm>
                  <a:off x="6934824" y="3318130"/>
                  <a:ext cx="1275907" cy="460314"/>
                </a:xfrm>
                <a:prstGeom prst="rect">
                  <a:avLst/>
                </a:prstGeom>
                <a:blipFill>
                  <a:blip r:embed="rId5"/>
                  <a:stretch>
                    <a:fillRect t="-95455" r="-1299" b="-163636"/>
                  </a:stretch>
                </a:blipFill>
              </p:spPr>
              <p:txBody>
                <a:bodyPr/>
                <a:lstStyle/>
                <a:p>
                  <a:r>
                    <a:rPr lang="en-US">
                      <a:noFill/>
                    </a:rPr>
                    <a:t> </a:t>
                  </a:r>
                </a:p>
              </p:txBody>
            </p:sp>
          </mc:Fallback>
        </mc:AlternateContent>
      </p:grpSp>
      <p:cxnSp>
        <p:nvCxnSpPr>
          <p:cNvPr id="34" name="Straight Connector 33"/>
          <p:cNvCxnSpPr>
            <a:cxnSpLocks/>
          </p:cNvCxnSpPr>
          <p:nvPr/>
        </p:nvCxnSpPr>
        <p:spPr>
          <a:xfrm>
            <a:off x="4854191" y="3620539"/>
            <a:ext cx="0" cy="1492380"/>
          </a:xfrm>
          <a:prstGeom prst="line">
            <a:avLst/>
          </a:prstGeom>
          <a:ln w="38100">
            <a:solidFill>
              <a:schemeClr val="tx2"/>
            </a:solidFill>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mc:Choice xmlns:a14="http://schemas.microsoft.com/office/drawing/2010/main" Requires="a14">
          <p:sp>
            <p:nvSpPr>
              <p:cNvPr id="40" name="TextBox 39"/>
              <p:cNvSpPr txBox="1"/>
              <p:nvPr/>
            </p:nvSpPr>
            <p:spPr>
              <a:xfrm>
                <a:off x="4948944" y="5108362"/>
                <a:ext cx="3923099" cy="844196"/>
              </a:xfrm>
              <a:prstGeom prst="rect">
                <a:avLst/>
              </a:prstGeom>
              <a:noFill/>
            </p:spPr>
            <p:txBody>
              <a:bodyPr wrap="square" rtlCol="0">
                <a:noAutofit/>
              </a:bodyPr>
              <a:lstStyle/>
              <a:p>
                <a:pPr defTabSz="685748" eaLnBrk="1" fontAlgn="auto" hangingPunct="1">
                  <a:lnSpc>
                    <a:spcPct val="120000"/>
                  </a:lnSpc>
                  <a:spcBef>
                    <a:spcPts val="0"/>
                  </a:spcBef>
                  <a:spcAft>
                    <a:spcPts val="0"/>
                  </a:spcAft>
                </a:pPr>
                <a:r>
                  <a:rPr lang="en-GB" sz="1050" b="1" dirty="0">
                    <a:solidFill>
                      <a:srgbClr val="2B2B2B"/>
                    </a:solidFill>
                    <a:latin typeface="Arial" panose="020B0604020202020204"/>
                    <a:cs typeface="+mn-cs"/>
                  </a:rPr>
                  <a:t>Right</a:t>
                </a:r>
                <a:r>
                  <a:rPr lang="en-GB" sz="1050" dirty="0">
                    <a:solidFill>
                      <a:srgbClr val="2B2B2B"/>
                    </a:solidFill>
                    <a:latin typeface="Arial" panose="020B0604020202020204"/>
                    <a:cs typeface="+mn-cs"/>
                  </a:rPr>
                  <a:t>: Transmitted (dark) and received pulses (light) at the radar in time, radar confuses the echo from fist pulse to second target (P1,T2) to an echo from second pulse (P2) and a target at a closer range (</a:t>
                </a:r>
                <a14:m>
                  <m:oMath xmlns:m="http://schemas.openxmlformats.org/officeDocument/2006/math">
                    <m:sSub>
                      <m:sSubPr>
                        <m:ctrlPr>
                          <a:rPr lang="en-GB" sz="1050" i="1">
                            <a:solidFill>
                              <a:srgbClr val="2B2B2B"/>
                            </a:solidFill>
                            <a:latin typeface="Cambria Math" panose="02040503050406030204" pitchFamily="18" charset="0"/>
                            <a:cs typeface="+mn-cs"/>
                          </a:rPr>
                        </m:ctrlPr>
                      </m:sSubPr>
                      <m:e>
                        <m:r>
                          <a:rPr lang="en-GB" sz="1050" i="1">
                            <a:solidFill>
                              <a:srgbClr val="2B2B2B"/>
                            </a:solidFill>
                            <a:latin typeface="Cambria Math" panose="02040503050406030204" pitchFamily="18" charset="0"/>
                            <a:cs typeface="+mn-cs"/>
                          </a:rPr>
                          <m:t>𝑅</m:t>
                        </m:r>
                      </m:e>
                      <m:sub>
                        <m:r>
                          <m:rPr>
                            <m:sty m:val="p"/>
                          </m:rPr>
                          <a:rPr lang="en-GB" sz="1050">
                            <a:solidFill>
                              <a:srgbClr val="2B2B2B"/>
                            </a:solidFill>
                            <a:latin typeface="Cambria Math" panose="02040503050406030204" pitchFamily="18" charset="0"/>
                            <a:cs typeface="+mn-cs"/>
                          </a:rPr>
                          <m:t>max</m:t>
                        </m:r>
                      </m:sub>
                    </m:sSub>
                    <m:r>
                      <a:rPr lang="en-GB" sz="1050" i="1">
                        <a:solidFill>
                          <a:srgbClr val="2B2B2B"/>
                        </a:solidFill>
                        <a:latin typeface="Cambria Math" panose="02040503050406030204" pitchFamily="18" charset="0"/>
                        <a:cs typeface="+mn-cs"/>
                      </a:rPr>
                      <m:t>−</m:t>
                    </m:r>
                    <m:sSub>
                      <m:sSubPr>
                        <m:ctrlPr>
                          <a:rPr lang="en-GB" sz="1050" i="1">
                            <a:solidFill>
                              <a:srgbClr val="2B2B2B"/>
                            </a:solidFill>
                            <a:latin typeface="Cambria Math" panose="02040503050406030204" pitchFamily="18" charset="0"/>
                            <a:cs typeface="+mn-cs"/>
                          </a:rPr>
                        </m:ctrlPr>
                      </m:sSubPr>
                      <m:e>
                        <m:r>
                          <a:rPr lang="en-GB" sz="1050" i="1">
                            <a:solidFill>
                              <a:srgbClr val="2B2B2B"/>
                            </a:solidFill>
                            <a:latin typeface="Cambria Math" panose="02040503050406030204" pitchFamily="18" charset="0"/>
                            <a:cs typeface="+mn-cs"/>
                          </a:rPr>
                          <m:t>𝑅</m:t>
                        </m:r>
                      </m:e>
                      <m:sub>
                        <m:r>
                          <a:rPr lang="en-GB" sz="1050">
                            <a:solidFill>
                              <a:srgbClr val="2B2B2B"/>
                            </a:solidFill>
                            <a:latin typeface="Cambria Math" panose="02040503050406030204" pitchFamily="18" charset="0"/>
                            <a:cs typeface="+mn-cs"/>
                          </a:rPr>
                          <m:t>2</m:t>
                        </m:r>
                      </m:sub>
                    </m:sSub>
                  </m:oMath>
                </a14:m>
                <a:r>
                  <a:rPr lang="en-GB" sz="1050" dirty="0">
                    <a:solidFill>
                      <a:srgbClr val="2B2B2B"/>
                    </a:solidFill>
                    <a:latin typeface="Arial" panose="020B0604020202020204"/>
                    <a:cs typeface="+mn-cs"/>
                  </a:rPr>
                  <a:t>).</a:t>
                </a:r>
              </a:p>
            </p:txBody>
          </p:sp>
        </mc:Choice>
        <mc:Fallback>
          <p:sp>
            <p:nvSpPr>
              <p:cNvPr id="40" name="TextBox 39"/>
              <p:cNvSpPr txBox="1">
                <a:spLocks noRot="1" noChangeAspect="1" noMove="1" noResize="1" noEditPoints="1" noAdjustHandles="1" noChangeArrowheads="1" noChangeShapeType="1" noTextEdit="1"/>
              </p:cNvSpPr>
              <p:nvPr/>
            </p:nvSpPr>
            <p:spPr>
              <a:xfrm>
                <a:off x="4948944" y="5108362"/>
                <a:ext cx="3923099" cy="844196"/>
              </a:xfrm>
              <a:prstGeom prst="rect">
                <a:avLst/>
              </a:prstGeom>
              <a:blipFill>
                <a:blip r:embed="rId6"/>
                <a:stretch>
                  <a:fillRect r="-645" b="-4478"/>
                </a:stretch>
              </a:blipFill>
            </p:spPr>
            <p:txBody>
              <a:bodyPr/>
              <a:lstStyle/>
              <a:p>
                <a:r>
                  <a:rPr lang="en-US">
                    <a:noFill/>
                  </a:rPr>
                  <a:t> </a:t>
                </a:r>
              </a:p>
            </p:txBody>
          </p:sp>
        </mc:Fallback>
      </mc:AlternateContent>
      <p:grpSp>
        <p:nvGrpSpPr>
          <p:cNvPr id="14" name="Group 13"/>
          <p:cNvGrpSpPr/>
          <p:nvPr/>
        </p:nvGrpSpPr>
        <p:grpSpPr>
          <a:xfrm>
            <a:off x="946738" y="3498977"/>
            <a:ext cx="3632714" cy="1760151"/>
            <a:chOff x="1262318" y="3568482"/>
            <a:chExt cx="4843618" cy="2346868"/>
          </a:xfrm>
        </p:grpSpPr>
        <p:grpSp>
          <p:nvGrpSpPr>
            <p:cNvPr id="12" name="Group 11"/>
            <p:cNvGrpSpPr/>
            <p:nvPr/>
          </p:nvGrpSpPr>
          <p:grpSpPr>
            <a:xfrm>
              <a:off x="1276349" y="3568482"/>
              <a:ext cx="4829587" cy="2251532"/>
              <a:chOff x="1276349" y="3568482"/>
              <a:chExt cx="4829587" cy="2251532"/>
            </a:xfrm>
          </p:grpSpPr>
          <p:grpSp>
            <p:nvGrpSpPr>
              <p:cNvPr id="11" name="Group 10"/>
              <p:cNvGrpSpPr/>
              <p:nvPr/>
            </p:nvGrpSpPr>
            <p:grpSpPr>
              <a:xfrm>
                <a:off x="1276349" y="3568482"/>
                <a:ext cx="4829587" cy="2251532"/>
                <a:chOff x="1276349" y="3808698"/>
                <a:chExt cx="4829587" cy="2251532"/>
              </a:xfrm>
            </p:grpSpPr>
            <p:pic>
              <p:nvPicPr>
                <p:cNvPr id="43" name="Picture 42"/>
                <p:cNvPicPr>
                  <a:picLocks noChangeAspect="1"/>
                </p:cNvPicPr>
                <p:nvPr/>
              </p:nvPicPr>
              <p:blipFill>
                <a:blip r:embed="rId7">
                  <a:lum bright="70000" contrast="-70000"/>
                </a:blip>
                <a:stretch>
                  <a:fillRect/>
                </a:stretch>
              </p:blipFill>
              <p:spPr>
                <a:xfrm>
                  <a:off x="2254470" y="5264273"/>
                  <a:ext cx="588704" cy="307405"/>
                </a:xfrm>
                <a:prstGeom prst="rect">
                  <a:avLst/>
                </a:prstGeom>
              </p:spPr>
            </p:pic>
            <p:sp>
              <p:nvSpPr>
                <p:cNvPr id="6" name="TextBox 5"/>
                <p:cNvSpPr txBox="1"/>
                <p:nvPr/>
              </p:nvSpPr>
              <p:spPr>
                <a:xfrm>
                  <a:off x="3708778" y="5152902"/>
                  <a:ext cx="455680" cy="338555"/>
                </a:xfrm>
                <a:prstGeom prst="rect">
                  <a:avLst/>
                </a:prstGeom>
                <a:noFill/>
              </p:spPr>
              <p:txBody>
                <a:bodyPr wrap="none" rtlCol="0">
                  <a:spAutoFit/>
                </a:bodyPr>
                <a:lstStyle/>
                <a:p>
                  <a:pPr defTabSz="685748" eaLnBrk="1" fontAlgn="auto" hangingPunct="1">
                    <a:spcBef>
                      <a:spcPts val="0"/>
                    </a:spcBef>
                    <a:spcAft>
                      <a:spcPts val="0"/>
                    </a:spcAft>
                  </a:pPr>
                  <a:r>
                    <a:rPr lang="en-GB" sz="1050" dirty="0">
                      <a:solidFill>
                        <a:srgbClr val="2B2B2B"/>
                      </a:solidFill>
                      <a:latin typeface="Arial" panose="020B0604020202020204"/>
                      <a:cs typeface="+mn-cs"/>
                    </a:rPr>
                    <a:t>T1</a:t>
                  </a:r>
                </a:p>
              </p:txBody>
            </p:sp>
            <p:sp>
              <p:nvSpPr>
                <p:cNvPr id="44" name="TextBox 43"/>
                <p:cNvSpPr txBox="1"/>
                <p:nvPr/>
              </p:nvSpPr>
              <p:spPr>
                <a:xfrm>
                  <a:off x="5295618" y="5147155"/>
                  <a:ext cx="455680" cy="338555"/>
                </a:xfrm>
                <a:prstGeom prst="rect">
                  <a:avLst/>
                </a:prstGeom>
                <a:noFill/>
              </p:spPr>
              <p:txBody>
                <a:bodyPr wrap="none" rtlCol="0">
                  <a:spAutoFit/>
                </a:bodyPr>
                <a:lstStyle/>
                <a:p>
                  <a:pPr defTabSz="685748" eaLnBrk="1" fontAlgn="auto" hangingPunct="1">
                    <a:spcBef>
                      <a:spcPts val="0"/>
                    </a:spcBef>
                    <a:spcAft>
                      <a:spcPts val="0"/>
                    </a:spcAft>
                  </a:pPr>
                  <a:r>
                    <a:rPr lang="en-GB" sz="1050" dirty="0">
                      <a:solidFill>
                        <a:srgbClr val="2B2B2B"/>
                      </a:solidFill>
                      <a:latin typeface="Arial" panose="020B0604020202020204"/>
                      <a:cs typeface="+mn-cs"/>
                    </a:rPr>
                    <a:t>T2</a:t>
                  </a:r>
                </a:p>
              </p:txBody>
            </p:sp>
            <p:grpSp>
              <p:nvGrpSpPr>
                <p:cNvPr id="4" name="Group 3"/>
                <p:cNvGrpSpPr/>
                <p:nvPr/>
              </p:nvGrpSpPr>
              <p:grpSpPr>
                <a:xfrm>
                  <a:off x="1276349" y="3808698"/>
                  <a:ext cx="4829587" cy="2251532"/>
                  <a:chOff x="1276350" y="3420004"/>
                  <a:chExt cx="4829587" cy="2251532"/>
                </a:xfrm>
              </p:grpSpPr>
              <p:grpSp>
                <p:nvGrpSpPr>
                  <p:cNvPr id="50" name="Group 49">
                    <a:extLst>
                      <a:ext uri="{FF2B5EF4-FFF2-40B4-BE49-F238E27FC236}">
                        <a16:creationId xmlns:a16="http://schemas.microsoft.com/office/drawing/2014/main" id="{BAB9E9E4-A8CD-447A-BE58-41C4C2A7678D}"/>
                      </a:ext>
                    </a:extLst>
                  </p:cNvPr>
                  <p:cNvGrpSpPr/>
                  <p:nvPr/>
                </p:nvGrpSpPr>
                <p:grpSpPr>
                  <a:xfrm>
                    <a:off x="1371600" y="3420004"/>
                    <a:ext cx="4734337" cy="2251532"/>
                    <a:chOff x="1355535" y="3614516"/>
                    <a:chExt cx="4734337" cy="2780989"/>
                  </a:xfrm>
                </p:grpSpPr>
                <p:grpSp>
                  <p:nvGrpSpPr>
                    <p:cNvPr id="47" name="Group 46">
                      <a:extLst>
                        <a:ext uri="{FF2B5EF4-FFF2-40B4-BE49-F238E27FC236}">
                          <a16:creationId xmlns:a16="http://schemas.microsoft.com/office/drawing/2014/main" id="{7D5EDD02-D2CC-429B-ADC5-6F76BA9C2E59}"/>
                        </a:ext>
                      </a:extLst>
                    </p:cNvPr>
                    <p:cNvGrpSpPr/>
                    <p:nvPr/>
                  </p:nvGrpSpPr>
                  <p:grpSpPr>
                    <a:xfrm>
                      <a:off x="1355535" y="3614516"/>
                      <a:ext cx="4608000" cy="2316990"/>
                      <a:chOff x="7268148" y="3778711"/>
                      <a:chExt cx="4608000" cy="2316990"/>
                    </a:xfrm>
                  </p:grpSpPr>
                  <p:pic>
                    <p:nvPicPr>
                      <p:cNvPr id="8" name="Picture 7">
                        <a:extLst>
                          <a:ext uri="{FF2B5EF4-FFF2-40B4-BE49-F238E27FC236}">
                            <a16:creationId xmlns:a16="http://schemas.microsoft.com/office/drawing/2014/main" id="{F37977E5-77AB-4239-BD75-07B20D88E837}"/>
                          </a:ext>
                        </a:extLst>
                      </p:cNvPr>
                      <p:cNvPicPr>
                        <a:picLocks noChangeAspect="1"/>
                      </p:cNvPicPr>
                      <p:nvPr/>
                    </p:nvPicPr>
                    <p:blipFill>
                      <a:blip r:embed="rId7"/>
                      <a:stretch>
                        <a:fillRect/>
                      </a:stretch>
                    </p:blipFill>
                    <p:spPr>
                      <a:xfrm>
                        <a:off x="9588564" y="5629087"/>
                        <a:ext cx="588704" cy="379693"/>
                      </a:xfrm>
                      <a:prstGeom prst="rect">
                        <a:avLst/>
                      </a:prstGeom>
                    </p:spPr>
                  </p:pic>
                  <p:sp>
                    <p:nvSpPr>
                      <p:cNvPr id="10" name="Arrow: Right 9">
                        <a:extLst>
                          <a:ext uri="{FF2B5EF4-FFF2-40B4-BE49-F238E27FC236}">
                            <a16:creationId xmlns:a16="http://schemas.microsoft.com/office/drawing/2014/main" id="{C00D03D0-FEC8-4876-A549-8393F6E277B9}"/>
                          </a:ext>
                        </a:extLst>
                      </p:cNvPr>
                      <p:cNvSpPr/>
                      <p:nvPr/>
                    </p:nvSpPr>
                    <p:spPr>
                      <a:xfrm flipV="1">
                        <a:off x="7268148" y="5951701"/>
                        <a:ext cx="4608000" cy="14400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3" name="Left Brace 12">
                        <a:extLst>
                          <a:ext uri="{FF2B5EF4-FFF2-40B4-BE49-F238E27FC236}">
                            <a16:creationId xmlns:a16="http://schemas.microsoft.com/office/drawing/2014/main" id="{99AD12EE-F115-4A31-872E-756F9CB850FF}"/>
                          </a:ext>
                        </a:extLst>
                      </p:cNvPr>
                      <p:cNvSpPr/>
                      <p:nvPr/>
                    </p:nvSpPr>
                    <p:spPr>
                      <a:xfrm rot="5400000">
                        <a:off x="9187787" y="2789330"/>
                        <a:ext cx="266795" cy="4068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670B0637-A663-4351-964F-33D901D57C4B}"/>
                              </a:ext>
                            </a:extLst>
                          </p:cNvPr>
                          <p:cNvSpPr/>
                          <p:nvPr/>
                        </p:nvSpPr>
                        <p:spPr>
                          <a:xfrm>
                            <a:off x="8243483" y="3778711"/>
                            <a:ext cx="522195" cy="456182"/>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1</m:t>
                                      </m:r>
                                    </m:sub>
                                  </m:sSub>
                                </m:oMath>
                              </m:oMathPara>
                            </a14:m>
                            <a:endParaRPr lang="en-GB" sz="1200" dirty="0">
                              <a:solidFill>
                                <a:srgbClr val="2B2B2B"/>
                              </a:solidFill>
                              <a:latin typeface="Arial" panose="020B0604020202020204"/>
                              <a:cs typeface="+mn-cs"/>
                            </a:endParaRPr>
                          </a:p>
                        </p:txBody>
                      </p:sp>
                    </mc:Choice>
                    <mc:Fallback>
                      <p:sp>
                        <p:nvSpPr>
                          <p:cNvPr id="23" name="Rectangle 22">
                            <a:extLst>
                              <a:ext uri="{FF2B5EF4-FFF2-40B4-BE49-F238E27FC236}">
                                <a16:creationId xmlns:a16="http://schemas.microsoft.com/office/drawing/2014/main" id="{670B0637-A663-4351-964F-33D901D57C4B}"/>
                              </a:ext>
                            </a:extLst>
                          </p:cNvPr>
                          <p:cNvSpPr>
                            <a:spLocks noRot="1" noChangeAspect="1" noMove="1" noResize="1" noEditPoints="1" noAdjustHandles="1" noChangeArrowheads="1" noChangeShapeType="1" noTextEdit="1"/>
                          </p:cNvSpPr>
                          <p:nvPr/>
                        </p:nvSpPr>
                        <p:spPr>
                          <a:xfrm>
                            <a:off x="8243483" y="3778711"/>
                            <a:ext cx="522195" cy="456182"/>
                          </a:xfrm>
                          <a:prstGeom prst="rect">
                            <a:avLst/>
                          </a:prstGeom>
                          <a:blipFill>
                            <a:blip r:embed="rId8"/>
                            <a:stretch>
                              <a:fillRect/>
                            </a:stretch>
                          </a:blipFill>
                        </p:spPr>
                        <p:txBody>
                          <a:bodyPr/>
                          <a:lstStyle/>
                          <a:p>
                            <a:r>
                              <a:rPr lang="en-US">
                                <a:noFill/>
                              </a:rPr>
                              <a:t> </a:t>
                            </a:r>
                          </a:p>
                        </p:txBody>
                      </p:sp>
                    </mc:Fallback>
                  </mc:AlternateContent>
                  <p:sp>
                    <p:nvSpPr>
                      <p:cNvPr id="35" name="Left Brace 34">
                        <a:extLst>
                          <a:ext uri="{FF2B5EF4-FFF2-40B4-BE49-F238E27FC236}">
                            <a16:creationId xmlns:a16="http://schemas.microsoft.com/office/drawing/2014/main" id="{AC913C7D-75B8-4476-A555-5A1CA8BC9F63}"/>
                          </a:ext>
                        </a:extLst>
                      </p:cNvPr>
                      <p:cNvSpPr/>
                      <p:nvPr/>
                    </p:nvSpPr>
                    <p:spPr>
                      <a:xfrm rot="5400000">
                        <a:off x="8961956" y="3536537"/>
                        <a:ext cx="266794" cy="3594120"/>
                      </a:xfrm>
                      <a:prstGeom prst="leftBrace">
                        <a:avLst>
                          <a:gd name="adj1" fmla="val 8333"/>
                          <a:gd name="adj2" fmla="val 502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a:solidFill>
                            <a:srgbClr val="2B2B2B"/>
                          </a:solidFill>
                          <a:latin typeface="Arial" panose="020B0604020202020204"/>
                        </a:endParaRPr>
                      </a:p>
                    </p:txBody>
                  </p:sp>
                  <p:sp>
                    <p:nvSpPr>
                      <p:cNvPr id="36" name="Left Brace 35">
                        <a:extLst>
                          <a:ext uri="{FF2B5EF4-FFF2-40B4-BE49-F238E27FC236}">
                            <a16:creationId xmlns:a16="http://schemas.microsoft.com/office/drawing/2014/main" id="{95E0DC91-E40B-4F4B-88E5-7ECEA181EFC0}"/>
                          </a:ext>
                        </a:extLst>
                      </p:cNvPr>
                      <p:cNvSpPr/>
                      <p:nvPr/>
                    </p:nvSpPr>
                    <p:spPr>
                      <a:xfrm rot="5400000">
                        <a:off x="8354030" y="3159983"/>
                        <a:ext cx="266795" cy="2378271"/>
                      </a:xfrm>
                      <a:prstGeom prst="leftBrace">
                        <a:avLst>
                          <a:gd name="adj1" fmla="val 833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223BAB90-DE41-4D22-B16A-52E4843D90BA}"/>
                              </a:ext>
                            </a:extLst>
                          </p:cNvPr>
                          <p:cNvSpPr/>
                          <p:nvPr/>
                        </p:nvSpPr>
                        <p:spPr>
                          <a:xfrm>
                            <a:off x="8724660" y="4797545"/>
                            <a:ext cx="742853" cy="456182"/>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m:rPr>
                                          <m:sty m:val="p"/>
                                        </m:rPr>
                                        <a:rPr lang="en-GB" sz="1200">
                                          <a:solidFill>
                                            <a:srgbClr val="2B2B2B"/>
                                          </a:solidFill>
                                          <a:latin typeface="Cambria Math" panose="02040503050406030204" pitchFamily="18" charset="0"/>
                                          <a:cs typeface="+mn-cs"/>
                                        </a:rPr>
                                        <m:t>max</m:t>
                                      </m:r>
                                    </m:sub>
                                  </m:sSub>
                                </m:oMath>
                              </m:oMathPara>
                            </a14:m>
                            <a:endParaRPr lang="en-GB" sz="1200" dirty="0">
                              <a:solidFill>
                                <a:srgbClr val="2B2B2B"/>
                              </a:solidFill>
                              <a:latin typeface="Arial" panose="020B0604020202020204"/>
                              <a:cs typeface="+mn-cs"/>
                            </a:endParaRPr>
                          </a:p>
                        </p:txBody>
                      </p:sp>
                    </mc:Choice>
                    <mc:Fallback>
                      <p:sp>
                        <p:nvSpPr>
                          <p:cNvPr id="37" name="Rectangle 36">
                            <a:extLst>
                              <a:ext uri="{FF2B5EF4-FFF2-40B4-BE49-F238E27FC236}">
                                <a16:creationId xmlns:a16="http://schemas.microsoft.com/office/drawing/2014/main" id="{223BAB90-DE41-4D22-B16A-52E4843D90BA}"/>
                              </a:ext>
                            </a:extLst>
                          </p:cNvPr>
                          <p:cNvSpPr>
                            <a:spLocks noRot="1" noChangeAspect="1" noMove="1" noResize="1" noEditPoints="1" noAdjustHandles="1" noChangeArrowheads="1" noChangeShapeType="1" noTextEdit="1"/>
                          </p:cNvSpPr>
                          <p:nvPr/>
                        </p:nvSpPr>
                        <p:spPr>
                          <a:xfrm>
                            <a:off x="8724660" y="4797545"/>
                            <a:ext cx="742853" cy="4561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E8F5C0BB-7E67-436A-9F81-004FB1379136}"/>
                              </a:ext>
                            </a:extLst>
                          </p:cNvPr>
                          <p:cNvSpPr/>
                          <p:nvPr/>
                        </p:nvSpPr>
                        <p:spPr>
                          <a:xfrm>
                            <a:off x="9078936" y="4288976"/>
                            <a:ext cx="526981" cy="456182"/>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2</m:t>
                                      </m:r>
                                    </m:sub>
                                  </m:sSub>
                                </m:oMath>
                              </m:oMathPara>
                            </a14:m>
                            <a:endParaRPr lang="en-GB" sz="1200" dirty="0">
                              <a:solidFill>
                                <a:srgbClr val="2B2B2B"/>
                              </a:solidFill>
                              <a:latin typeface="Arial" panose="020B0604020202020204"/>
                              <a:cs typeface="+mn-cs"/>
                            </a:endParaRPr>
                          </a:p>
                        </p:txBody>
                      </p:sp>
                    </mc:Choice>
                    <mc:Fallback>
                      <p:sp>
                        <p:nvSpPr>
                          <p:cNvPr id="38" name="Rectangle 37">
                            <a:extLst>
                              <a:ext uri="{FF2B5EF4-FFF2-40B4-BE49-F238E27FC236}">
                                <a16:creationId xmlns:a16="http://schemas.microsoft.com/office/drawing/2014/main" id="{E8F5C0BB-7E67-436A-9F81-004FB1379136}"/>
                              </a:ext>
                            </a:extLst>
                          </p:cNvPr>
                          <p:cNvSpPr>
                            <a:spLocks noRot="1" noChangeAspect="1" noMove="1" noResize="1" noEditPoints="1" noAdjustHandles="1" noChangeArrowheads="1" noChangeShapeType="1" noTextEdit="1"/>
                          </p:cNvSpPr>
                          <p:nvPr/>
                        </p:nvSpPr>
                        <p:spPr>
                          <a:xfrm>
                            <a:off x="9078936" y="4288976"/>
                            <a:ext cx="526981" cy="456182"/>
                          </a:xfrm>
                          <a:prstGeom prst="rect">
                            <a:avLst/>
                          </a:prstGeom>
                          <a:blipFill>
                            <a:blip r:embed="rId10"/>
                            <a:stretch>
                              <a:fillRect/>
                            </a:stretch>
                          </a:blipFill>
                        </p:spPr>
                        <p:txBody>
                          <a:bodyPr/>
                          <a:lstStyle/>
                          <a:p>
                            <a:r>
                              <a:rPr lang="en-US">
                                <a:noFill/>
                              </a:rPr>
                              <a:t> </a:t>
                            </a:r>
                          </a:p>
                        </p:txBody>
                      </p:sp>
                    </mc:Fallback>
                  </mc:AlternateContent>
                  <p:pic>
                    <p:nvPicPr>
                      <p:cNvPr id="39" name="Picture 38">
                        <a:extLst>
                          <a:ext uri="{FF2B5EF4-FFF2-40B4-BE49-F238E27FC236}">
                            <a16:creationId xmlns:a16="http://schemas.microsoft.com/office/drawing/2014/main" id="{C9DDD84A-68A3-416B-8247-760D0C391E24}"/>
                          </a:ext>
                        </a:extLst>
                      </p:cNvPr>
                      <p:cNvPicPr>
                        <a:picLocks noChangeAspect="1"/>
                      </p:cNvPicPr>
                      <p:nvPr/>
                    </p:nvPicPr>
                    <p:blipFill>
                      <a:blip r:embed="rId7"/>
                      <a:stretch>
                        <a:fillRect/>
                      </a:stretch>
                    </p:blipFill>
                    <p:spPr>
                      <a:xfrm>
                        <a:off x="11162892" y="5626991"/>
                        <a:ext cx="588704" cy="379693"/>
                      </a:xfrm>
                      <a:prstGeom prst="rect">
                        <a:avLst/>
                      </a:prstGeom>
                    </p:spPr>
                  </p:pic>
                </p:grpSp>
                <p:sp>
                  <p:nvSpPr>
                    <p:cNvPr id="49" name="TextBox 48">
                      <a:extLst>
                        <a:ext uri="{FF2B5EF4-FFF2-40B4-BE49-F238E27FC236}">
                          <a16:creationId xmlns:a16="http://schemas.microsoft.com/office/drawing/2014/main" id="{484DF7DB-7152-428C-916E-35E9D49C3944}"/>
                        </a:ext>
                      </a:extLst>
                    </p:cNvPr>
                    <p:cNvSpPr txBox="1"/>
                    <p:nvPr/>
                  </p:nvSpPr>
                  <p:spPr>
                    <a:xfrm>
                      <a:off x="5250279" y="5939323"/>
                      <a:ext cx="839593" cy="456182"/>
                    </a:xfrm>
                    <a:prstGeom prst="rect">
                      <a:avLst/>
                    </a:prstGeom>
                    <a:noFill/>
                  </p:spPr>
                  <p:txBody>
                    <a:bodyPr wrap="square" rtlCol="0">
                      <a:spAutoFit/>
                    </a:bodyPr>
                    <a:lstStyle/>
                    <a:p>
                      <a:pPr defTabSz="685748" eaLnBrk="1" fontAlgn="auto" hangingPunct="1">
                        <a:spcBef>
                          <a:spcPts val="0"/>
                        </a:spcBef>
                        <a:spcAft>
                          <a:spcPts val="0"/>
                        </a:spcAft>
                      </a:pPr>
                      <a:r>
                        <a:rPr lang="en-GB" sz="1200" dirty="0">
                          <a:solidFill>
                            <a:srgbClr val="2B2B2B"/>
                          </a:solidFill>
                          <a:latin typeface="Arial" panose="020B0604020202020204"/>
                          <a:cs typeface="+mn-cs"/>
                        </a:rPr>
                        <a:t>Range</a:t>
                      </a:r>
                    </a:p>
                  </p:txBody>
                </p:sp>
              </p:grpSp>
              <p:pic>
                <p:nvPicPr>
                  <p:cNvPr id="42" name="Picture 41"/>
                  <p:cNvPicPr>
                    <a:picLocks noChangeAspect="1"/>
                  </p:cNvPicPr>
                  <p:nvPr/>
                </p:nvPicPr>
                <p:blipFill>
                  <a:blip r:embed="rId11">
                    <a:lum bright="-40000" contrast="-40000"/>
                  </a:blip>
                  <a:stretch>
                    <a:fillRect/>
                  </a:stretch>
                </p:blipFill>
                <p:spPr>
                  <a:xfrm>
                    <a:off x="1276350" y="4825180"/>
                    <a:ext cx="267461" cy="433843"/>
                  </a:xfrm>
                  <a:prstGeom prst="rect">
                    <a:avLst/>
                  </a:prstGeom>
                </p:spPr>
              </p:pic>
            </p:grpSp>
          </p:grpSp>
          <p:sp>
            <p:nvSpPr>
              <p:cNvPr id="46" name="Left Brace 45"/>
              <p:cNvSpPr/>
              <p:nvPr/>
            </p:nvSpPr>
            <p:spPr>
              <a:xfrm rot="16200000">
                <a:off x="1720108" y="5122276"/>
                <a:ext cx="216000" cy="852728"/>
              </a:xfrm>
              <a:prstGeom prst="leftBrace">
                <a:avLst>
                  <a:gd name="adj1" fmla="val 8333"/>
                  <a:gd name="adj2" fmla="val 502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grpSp>
        <mc:AlternateContent xmlns:mc="http://schemas.openxmlformats.org/markup-compatibility/2006">
          <mc:Choice xmlns:a14="http://schemas.microsoft.com/office/drawing/2010/main" Requires="a14">
            <p:sp>
              <p:nvSpPr>
                <p:cNvPr id="58" name="Rectangle 57"/>
                <p:cNvSpPr/>
                <p:nvPr/>
              </p:nvSpPr>
              <p:spPr>
                <a:xfrm>
                  <a:off x="1262318" y="5546018"/>
                  <a:ext cx="1210929" cy="369332"/>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m:rPr>
                                <m:sty m:val="p"/>
                              </m:rPr>
                              <a:rPr lang="en-GB" sz="1200">
                                <a:solidFill>
                                  <a:srgbClr val="2B2B2B"/>
                                </a:solidFill>
                                <a:latin typeface="Cambria Math" panose="02040503050406030204" pitchFamily="18" charset="0"/>
                                <a:cs typeface="+mn-cs"/>
                              </a:rPr>
                              <m:t>max</m:t>
                            </m:r>
                          </m:sub>
                        </m:sSub>
                        <m:r>
                          <a:rPr lang="en-GB" sz="1200" i="1">
                            <a:solidFill>
                              <a:srgbClr val="2B2B2B"/>
                            </a:solidFill>
                            <a:latin typeface="Cambria Math" panose="02040503050406030204" pitchFamily="18" charset="0"/>
                            <a:cs typeface="+mn-cs"/>
                          </a:rPr>
                          <m:t>−</m:t>
                        </m:r>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2</m:t>
                            </m:r>
                          </m:sub>
                        </m:sSub>
                      </m:oMath>
                    </m:oMathPara>
                  </a14:m>
                  <a:endParaRPr lang="en-GB" sz="1200" dirty="0">
                    <a:solidFill>
                      <a:srgbClr val="2B2B2B"/>
                    </a:solidFill>
                    <a:latin typeface="Arial" panose="020B0604020202020204"/>
                    <a:cs typeface="+mn-cs"/>
                  </a:endParaRPr>
                </a:p>
              </p:txBody>
            </p:sp>
          </mc:Choice>
          <mc:Fallback>
            <p:sp>
              <p:nvSpPr>
                <p:cNvPr id="58" name="Rectangle 57"/>
                <p:cNvSpPr>
                  <a:spLocks noRot="1" noChangeAspect="1" noMove="1" noResize="1" noEditPoints="1" noAdjustHandles="1" noChangeArrowheads="1" noChangeShapeType="1" noTextEdit="1"/>
                </p:cNvSpPr>
                <p:nvPr/>
              </p:nvSpPr>
              <p:spPr>
                <a:xfrm>
                  <a:off x="1262318" y="5546018"/>
                  <a:ext cx="1210929" cy="369332"/>
                </a:xfrm>
                <a:prstGeom prst="rect">
                  <a:avLst/>
                </a:prstGeom>
                <a:blipFill>
                  <a:blip r:embed="rId12"/>
                  <a:stretch>
                    <a:fillRect/>
                  </a:stretch>
                </a:blipFill>
              </p:spPr>
              <p:txBody>
                <a:bodyPr/>
                <a:lstStyle/>
                <a:p>
                  <a:r>
                    <a:rPr lang="en-US">
                      <a:noFill/>
                    </a:rPr>
                    <a:t> </a:t>
                  </a:r>
                </a:p>
              </p:txBody>
            </p:sp>
          </mc:Fallback>
        </mc:AlternateContent>
      </p:grpSp>
      <p:sp>
        <p:nvSpPr>
          <p:cNvPr id="15" name="Rectangle 14"/>
          <p:cNvSpPr/>
          <p:nvPr/>
        </p:nvSpPr>
        <p:spPr>
          <a:xfrm>
            <a:off x="919865" y="5301709"/>
            <a:ext cx="3850917" cy="656205"/>
          </a:xfrm>
          <a:prstGeom prst="rect">
            <a:avLst/>
          </a:prstGeom>
        </p:spPr>
        <p:txBody>
          <a:bodyPr wrap="square">
            <a:spAutoFit/>
          </a:bodyPr>
          <a:lstStyle/>
          <a:p>
            <a:pPr defTabSz="685748" eaLnBrk="1" fontAlgn="auto" hangingPunct="1">
              <a:lnSpc>
                <a:spcPct val="120000"/>
              </a:lnSpc>
              <a:spcBef>
                <a:spcPts val="0"/>
              </a:spcBef>
              <a:spcAft>
                <a:spcPts val="0"/>
              </a:spcAft>
            </a:pPr>
            <a:r>
              <a:rPr lang="en-GB" sz="1050" b="1" dirty="0">
                <a:solidFill>
                  <a:srgbClr val="2B2B2B"/>
                </a:solidFill>
                <a:latin typeface="Arial" panose="020B0604020202020204"/>
                <a:cs typeface="+mn-cs"/>
              </a:rPr>
              <a:t>Left</a:t>
            </a:r>
            <a:r>
              <a:rPr lang="en-GB" sz="1050" dirty="0">
                <a:solidFill>
                  <a:srgbClr val="2B2B2B"/>
                </a:solidFill>
                <a:latin typeface="Arial" panose="020B0604020202020204"/>
                <a:cs typeface="+mn-cs"/>
              </a:rPr>
              <a:t>: Radar and two real targets (dark), one </a:t>
            </a:r>
            <a:r>
              <a:rPr lang="en-GB" sz="1050" dirty="0">
                <a:solidFill>
                  <a:srgbClr val="00B050"/>
                </a:solidFill>
                <a:latin typeface="Arial" panose="020B0604020202020204"/>
                <a:cs typeface="+mn-cs"/>
              </a:rPr>
              <a:t>in</a:t>
            </a:r>
            <a:r>
              <a:rPr lang="en-GB" sz="1050" dirty="0">
                <a:solidFill>
                  <a:srgbClr val="2B2B2B"/>
                </a:solidFill>
                <a:latin typeface="Arial" panose="020B0604020202020204"/>
                <a:cs typeface="+mn-cs"/>
              </a:rPr>
              <a:t> (T1) and one </a:t>
            </a:r>
            <a:r>
              <a:rPr lang="en-GB" sz="1050" dirty="0">
                <a:solidFill>
                  <a:srgbClr val="FF0000"/>
                </a:solidFill>
                <a:latin typeface="Arial" panose="020B0604020202020204"/>
                <a:cs typeface="+mn-cs"/>
              </a:rPr>
              <a:t>out</a:t>
            </a:r>
            <a:r>
              <a:rPr lang="en-GB" sz="1050" dirty="0">
                <a:solidFill>
                  <a:srgbClr val="2B2B2B"/>
                </a:solidFill>
                <a:latin typeface="Arial" panose="020B0604020202020204"/>
                <a:cs typeface="+mn-cs"/>
              </a:rPr>
              <a:t> (T2) of unambiguous range, second target (T2) appears in closer range (light). </a:t>
            </a:r>
          </a:p>
        </p:txBody>
      </p:sp>
    </p:spTree>
    <p:extLst>
      <p:ext uri="{BB962C8B-B14F-4D97-AF65-F5344CB8AC3E}">
        <p14:creationId xmlns:p14="http://schemas.microsoft.com/office/powerpoint/2010/main" val="283407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761424-BE80-4438-BADB-84A5620945D2}"/>
                  </a:ext>
                </a:extLst>
              </p:cNvPr>
              <p:cNvSpPr>
                <a:spLocks noGrp="1"/>
              </p:cNvSpPr>
              <p:nvPr>
                <p:ph idx="1"/>
              </p:nvPr>
            </p:nvSpPr>
            <p:spPr>
              <a:xfrm>
                <a:off x="1028700" y="2206237"/>
                <a:ext cx="7382318" cy="1299681"/>
              </a:xfrm>
            </p:spPr>
            <p:txBody>
              <a:bodyPr>
                <a:normAutofit fontScale="62500" lnSpcReduction="20000"/>
              </a:bodyPr>
              <a:lstStyle/>
              <a:p>
                <a:pPr>
                  <a:spcAft>
                    <a:spcPts val="450"/>
                  </a:spcAft>
                </a:pPr>
                <a:r>
                  <a:rPr lang="en-GB" dirty="0"/>
                  <a:t>The maximum unambiguous range defines the maximum distance to locate a target.</a:t>
                </a:r>
              </a:p>
              <a:p>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𝑅</m:t>
                          </m:r>
                        </m:e>
                        <m:sub>
                          <m:r>
                            <m:rPr>
                              <m:sty m:val="p"/>
                            </m:rPr>
                            <a:rPr lang="en-GB" b="0" i="0" smtClean="0">
                              <a:latin typeface="Cambria Math" panose="02040503050406030204" pitchFamily="18" charset="0"/>
                            </a:rPr>
                            <m:t>max</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𝑐</m:t>
                          </m:r>
                          <m:r>
                            <m:rPr>
                              <m:sty m:val="p"/>
                            </m:rPr>
                            <a:rPr lang="en-GB" b="0" i="0" smtClean="0">
                              <a:latin typeface="Cambria Math" panose="02040503050406030204" pitchFamily="18" charset="0"/>
                            </a:rPr>
                            <m:t>PRI</m:t>
                          </m:r>
                        </m:num>
                        <m:den>
                          <m:r>
                            <a:rPr lang="en-GB" b="0" i="1" smtClean="0">
                              <a:latin typeface="Cambria Math" panose="02040503050406030204" pitchFamily="18" charset="0"/>
                            </a:rPr>
                            <m:t>2</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𝑐</m:t>
                          </m:r>
                        </m:num>
                        <m:den>
                          <m:r>
                            <a:rPr lang="en-GB" i="1">
                              <a:latin typeface="Cambria Math" panose="02040503050406030204" pitchFamily="18" charset="0"/>
                            </a:rPr>
                            <m:t>2</m:t>
                          </m:r>
                          <m:r>
                            <m:rPr>
                              <m:sty m:val="p"/>
                            </m:rPr>
                            <a:rPr lang="en-GB" b="0" i="0" smtClean="0">
                              <a:latin typeface="Cambria Math" panose="02040503050406030204" pitchFamily="18" charset="0"/>
                            </a:rPr>
                            <m:t>PRF</m:t>
                          </m:r>
                        </m:den>
                      </m:f>
                    </m:oMath>
                  </m:oMathPara>
                </a14:m>
                <a:endParaRPr lang="en-GB" dirty="0"/>
              </a:p>
              <a:p>
                <a:r>
                  <a:rPr lang="en-GB" dirty="0"/>
                  <a:t>Radar is not able to discriminate between echoes from an older and the current transmission.</a:t>
                </a:r>
              </a:p>
            </p:txBody>
          </p:sp>
        </mc:Choice>
        <mc:Fallback>
          <p:sp>
            <p:nvSpPr>
              <p:cNvPr id="3" name="Content Placeholder 2">
                <a:extLst>
                  <a:ext uri="{FF2B5EF4-FFF2-40B4-BE49-F238E27FC236}">
                    <a16:creationId xmlns:a16="http://schemas.microsoft.com/office/drawing/2014/main" id="{3F761424-BE80-4438-BADB-84A5620945D2}"/>
                  </a:ext>
                </a:extLst>
              </p:cNvPr>
              <p:cNvSpPr>
                <a:spLocks noGrp="1" noRot="1" noChangeAspect="1" noMove="1" noResize="1" noEditPoints="1" noAdjustHandles="1" noChangeArrowheads="1" noChangeShapeType="1" noTextEdit="1"/>
              </p:cNvSpPr>
              <p:nvPr>
                <p:ph idx="1"/>
              </p:nvPr>
            </p:nvSpPr>
            <p:spPr>
              <a:xfrm>
                <a:off x="1028700" y="2206237"/>
                <a:ext cx="7382318" cy="1299681"/>
              </a:xfrm>
              <a:blipFill>
                <a:blip r:embed="rId3"/>
                <a:stretch>
                  <a:fillRect l="-1546"/>
                </a:stretch>
              </a:blipFill>
            </p:spPr>
            <p:txBody>
              <a:bodyPr/>
              <a:lstStyle/>
              <a:p>
                <a:r>
                  <a:rPr lang="en-US">
                    <a:noFill/>
                  </a:rPr>
                  <a:t> </a:t>
                </a:r>
              </a:p>
            </p:txBody>
          </p:sp>
        </mc:Fallback>
      </mc:AlternateContent>
      <p:cxnSp>
        <p:nvCxnSpPr>
          <p:cNvPr id="34" name="Straight Connector 33"/>
          <p:cNvCxnSpPr>
            <a:cxnSpLocks/>
          </p:cNvCxnSpPr>
          <p:nvPr/>
        </p:nvCxnSpPr>
        <p:spPr>
          <a:xfrm>
            <a:off x="4854191" y="3620539"/>
            <a:ext cx="0" cy="1492380"/>
          </a:xfrm>
          <a:prstGeom prst="line">
            <a:avLst/>
          </a:prstGeom>
          <a:ln w="38100">
            <a:solidFill>
              <a:schemeClr val="tx2"/>
            </a:solidFill>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mc:Choice xmlns:a14="http://schemas.microsoft.com/office/drawing/2010/main" Requires="a14">
          <p:sp>
            <p:nvSpPr>
              <p:cNvPr id="40" name="TextBox 39"/>
              <p:cNvSpPr txBox="1"/>
              <p:nvPr/>
            </p:nvSpPr>
            <p:spPr>
              <a:xfrm>
                <a:off x="4948944" y="5108362"/>
                <a:ext cx="3923099" cy="844196"/>
              </a:xfrm>
              <a:prstGeom prst="rect">
                <a:avLst/>
              </a:prstGeom>
              <a:noFill/>
            </p:spPr>
            <p:txBody>
              <a:bodyPr wrap="square" rtlCol="0">
                <a:noAutofit/>
              </a:bodyPr>
              <a:lstStyle/>
              <a:p>
                <a:pPr defTabSz="685748" eaLnBrk="1" fontAlgn="auto" hangingPunct="1">
                  <a:lnSpc>
                    <a:spcPct val="120000"/>
                  </a:lnSpc>
                  <a:spcBef>
                    <a:spcPts val="0"/>
                  </a:spcBef>
                  <a:spcAft>
                    <a:spcPts val="0"/>
                  </a:spcAft>
                </a:pPr>
                <a:r>
                  <a:rPr lang="en-GB" sz="1050" b="1" dirty="0">
                    <a:solidFill>
                      <a:srgbClr val="2B2B2B"/>
                    </a:solidFill>
                    <a:latin typeface="Arial" panose="020B0604020202020204"/>
                    <a:cs typeface="+mn-cs"/>
                  </a:rPr>
                  <a:t>Right</a:t>
                </a:r>
                <a:r>
                  <a:rPr lang="en-GB" sz="1050" dirty="0">
                    <a:solidFill>
                      <a:srgbClr val="2B2B2B"/>
                    </a:solidFill>
                    <a:latin typeface="Arial" panose="020B0604020202020204"/>
                    <a:cs typeface="+mn-cs"/>
                  </a:rPr>
                  <a:t>: Transmitted (dark) and received pulses (light) at the radar in time, radar confuses the echo from fist pulse to second target (P1,T2) to an echo from second pulse (P2) and a target at a closer range (</a:t>
                </a:r>
                <a14:m>
                  <m:oMath xmlns:m="http://schemas.openxmlformats.org/officeDocument/2006/math">
                    <m:sSub>
                      <m:sSubPr>
                        <m:ctrlPr>
                          <a:rPr lang="en-GB" sz="1050" i="1">
                            <a:solidFill>
                              <a:srgbClr val="2B2B2B"/>
                            </a:solidFill>
                            <a:latin typeface="Cambria Math" panose="02040503050406030204" pitchFamily="18" charset="0"/>
                            <a:cs typeface="+mn-cs"/>
                          </a:rPr>
                        </m:ctrlPr>
                      </m:sSubPr>
                      <m:e>
                        <m:r>
                          <a:rPr lang="en-GB" sz="1050" i="1">
                            <a:solidFill>
                              <a:srgbClr val="2B2B2B"/>
                            </a:solidFill>
                            <a:latin typeface="Cambria Math" panose="02040503050406030204" pitchFamily="18" charset="0"/>
                            <a:cs typeface="+mn-cs"/>
                          </a:rPr>
                          <m:t>𝑅</m:t>
                        </m:r>
                      </m:e>
                      <m:sub>
                        <m:r>
                          <m:rPr>
                            <m:sty m:val="p"/>
                          </m:rPr>
                          <a:rPr lang="en-GB" sz="1050">
                            <a:solidFill>
                              <a:srgbClr val="2B2B2B"/>
                            </a:solidFill>
                            <a:latin typeface="Cambria Math" panose="02040503050406030204" pitchFamily="18" charset="0"/>
                            <a:cs typeface="+mn-cs"/>
                          </a:rPr>
                          <m:t>max</m:t>
                        </m:r>
                      </m:sub>
                    </m:sSub>
                    <m:r>
                      <a:rPr lang="en-GB" sz="1050" i="1">
                        <a:solidFill>
                          <a:srgbClr val="2B2B2B"/>
                        </a:solidFill>
                        <a:latin typeface="Cambria Math" panose="02040503050406030204" pitchFamily="18" charset="0"/>
                        <a:cs typeface="+mn-cs"/>
                      </a:rPr>
                      <m:t>−</m:t>
                    </m:r>
                    <m:sSub>
                      <m:sSubPr>
                        <m:ctrlPr>
                          <a:rPr lang="en-GB" sz="1050" i="1">
                            <a:solidFill>
                              <a:srgbClr val="2B2B2B"/>
                            </a:solidFill>
                            <a:latin typeface="Cambria Math" panose="02040503050406030204" pitchFamily="18" charset="0"/>
                            <a:cs typeface="+mn-cs"/>
                          </a:rPr>
                        </m:ctrlPr>
                      </m:sSubPr>
                      <m:e>
                        <m:r>
                          <a:rPr lang="en-GB" sz="1050" i="1">
                            <a:solidFill>
                              <a:srgbClr val="2B2B2B"/>
                            </a:solidFill>
                            <a:latin typeface="Cambria Math" panose="02040503050406030204" pitchFamily="18" charset="0"/>
                            <a:cs typeface="+mn-cs"/>
                          </a:rPr>
                          <m:t>𝑅</m:t>
                        </m:r>
                      </m:e>
                      <m:sub>
                        <m:r>
                          <a:rPr lang="en-GB" sz="1050">
                            <a:solidFill>
                              <a:srgbClr val="2B2B2B"/>
                            </a:solidFill>
                            <a:latin typeface="Cambria Math" panose="02040503050406030204" pitchFamily="18" charset="0"/>
                            <a:cs typeface="+mn-cs"/>
                          </a:rPr>
                          <m:t>2</m:t>
                        </m:r>
                      </m:sub>
                    </m:sSub>
                  </m:oMath>
                </a14:m>
                <a:r>
                  <a:rPr lang="en-GB" sz="1050" dirty="0">
                    <a:solidFill>
                      <a:srgbClr val="2B2B2B"/>
                    </a:solidFill>
                    <a:latin typeface="Arial" panose="020B0604020202020204"/>
                    <a:cs typeface="+mn-cs"/>
                  </a:rPr>
                  <a:t>).</a:t>
                </a:r>
              </a:p>
            </p:txBody>
          </p:sp>
        </mc:Choice>
        <mc:Fallback>
          <p:sp>
            <p:nvSpPr>
              <p:cNvPr id="40" name="TextBox 39"/>
              <p:cNvSpPr txBox="1">
                <a:spLocks noRot="1" noChangeAspect="1" noMove="1" noResize="1" noEditPoints="1" noAdjustHandles="1" noChangeArrowheads="1" noChangeShapeType="1" noTextEdit="1"/>
              </p:cNvSpPr>
              <p:nvPr/>
            </p:nvSpPr>
            <p:spPr>
              <a:xfrm>
                <a:off x="4948944" y="5108362"/>
                <a:ext cx="3923099" cy="844196"/>
              </a:xfrm>
              <a:prstGeom prst="rect">
                <a:avLst/>
              </a:prstGeom>
              <a:blipFill>
                <a:blip r:embed="rId4"/>
                <a:stretch>
                  <a:fillRect r="-645" b="-4478"/>
                </a:stretch>
              </a:blipFill>
            </p:spPr>
            <p:txBody>
              <a:bodyPr/>
              <a:lstStyle/>
              <a:p>
                <a:r>
                  <a:rPr lang="en-US">
                    <a:noFill/>
                  </a:rPr>
                  <a:t> </a:t>
                </a:r>
              </a:p>
            </p:txBody>
          </p:sp>
        </mc:Fallback>
      </mc:AlternateContent>
      <p:grpSp>
        <p:nvGrpSpPr>
          <p:cNvPr id="14" name="Group 13"/>
          <p:cNvGrpSpPr/>
          <p:nvPr/>
        </p:nvGrpSpPr>
        <p:grpSpPr>
          <a:xfrm>
            <a:off x="946738" y="3498977"/>
            <a:ext cx="3632714" cy="1760151"/>
            <a:chOff x="1262318" y="3568482"/>
            <a:chExt cx="4843618" cy="2346868"/>
          </a:xfrm>
        </p:grpSpPr>
        <p:grpSp>
          <p:nvGrpSpPr>
            <p:cNvPr id="12" name="Group 11"/>
            <p:cNvGrpSpPr/>
            <p:nvPr/>
          </p:nvGrpSpPr>
          <p:grpSpPr>
            <a:xfrm>
              <a:off x="1276349" y="3568482"/>
              <a:ext cx="4829587" cy="2251532"/>
              <a:chOff x="1276349" y="3568482"/>
              <a:chExt cx="4829587" cy="2251532"/>
            </a:xfrm>
          </p:grpSpPr>
          <p:grpSp>
            <p:nvGrpSpPr>
              <p:cNvPr id="11" name="Group 10"/>
              <p:cNvGrpSpPr/>
              <p:nvPr/>
            </p:nvGrpSpPr>
            <p:grpSpPr>
              <a:xfrm>
                <a:off x="1276349" y="3568482"/>
                <a:ext cx="4829587" cy="2251532"/>
                <a:chOff x="1276349" y="3808698"/>
                <a:chExt cx="4829587" cy="2251532"/>
              </a:xfrm>
            </p:grpSpPr>
            <p:pic>
              <p:nvPicPr>
                <p:cNvPr id="43" name="Picture 42"/>
                <p:cNvPicPr>
                  <a:picLocks noChangeAspect="1"/>
                </p:cNvPicPr>
                <p:nvPr/>
              </p:nvPicPr>
              <p:blipFill>
                <a:blip r:embed="rId5">
                  <a:duotone>
                    <a:schemeClr val="accent2">
                      <a:shade val="45000"/>
                      <a:satMod val="135000"/>
                    </a:schemeClr>
                    <a:prstClr val="white"/>
                  </a:duotone>
                  <a:lum bright="40000" contrast="-20000"/>
                </a:blip>
                <a:stretch>
                  <a:fillRect/>
                </a:stretch>
              </p:blipFill>
              <p:spPr>
                <a:xfrm>
                  <a:off x="2254470" y="5264273"/>
                  <a:ext cx="588704" cy="307405"/>
                </a:xfrm>
                <a:prstGeom prst="rect">
                  <a:avLst/>
                </a:prstGeom>
              </p:spPr>
            </p:pic>
            <p:sp>
              <p:nvSpPr>
                <p:cNvPr id="6" name="TextBox 5"/>
                <p:cNvSpPr txBox="1"/>
                <p:nvPr/>
              </p:nvSpPr>
              <p:spPr>
                <a:xfrm>
                  <a:off x="3708778" y="5152902"/>
                  <a:ext cx="455680" cy="338555"/>
                </a:xfrm>
                <a:prstGeom prst="rect">
                  <a:avLst/>
                </a:prstGeom>
                <a:noFill/>
              </p:spPr>
              <p:txBody>
                <a:bodyPr wrap="none" rtlCol="0">
                  <a:spAutoFit/>
                </a:bodyPr>
                <a:lstStyle/>
                <a:p>
                  <a:pPr defTabSz="685748" eaLnBrk="1" fontAlgn="auto" hangingPunct="1">
                    <a:spcBef>
                      <a:spcPts val="0"/>
                    </a:spcBef>
                    <a:spcAft>
                      <a:spcPts val="0"/>
                    </a:spcAft>
                  </a:pPr>
                  <a:r>
                    <a:rPr lang="en-GB" sz="1050" dirty="0">
                      <a:solidFill>
                        <a:srgbClr val="2B2B2B"/>
                      </a:solidFill>
                      <a:latin typeface="Arial" panose="020B0604020202020204"/>
                      <a:cs typeface="+mn-cs"/>
                    </a:rPr>
                    <a:t>T1</a:t>
                  </a:r>
                </a:p>
              </p:txBody>
            </p:sp>
            <p:sp>
              <p:nvSpPr>
                <p:cNvPr id="44" name="TextBox 43"/>
                <p:cNvSpPr txBox="1"/>
                <p:nvPr/>
              </p:nvSpPr>
              <p:spPr>
                <a:xfrm>
                  <a:off x="5295618" y="5147155"/>
                  <a:ext cx="455680" cy="338555"/>
                </a:xfrm>
                <a:prstGeom prst="rect">
                  <a:avLst/>
                </a:prstGeom>
                <a:noFill/>
              </p:spPr>
              <p:txBody>
                <a:bodyPr wrap="none" rtlCol="0">
                  <a:spAutoFit/>
                </a:bodyPr>
                <a:lstStyle/>
                <a:p>
                  <a:pPr defTabSz="685748" eaLnBrk="1" fontAlgn="auto" hangingPunct="1">
                    <a:spcBef>
                      <a:spcPts val="0"/>
                    </a:spcBef>
                    <a:spcAft>
                      <a:spcPts val="0"/>
                    </a:spcAft>
                  </a:pPr>
                  <a:r>
                    <a:rPr lang="en-GB" sz="1050" dirty="0">
                      <a:solidFill>
                        <a:srgbClr val="2B2B2B"/>
                      </a:solidFill>
                      <a:latin typeface="Arial" panose="020B0604020202020204"/>
                      <a:cs typeface="+mn-cs"/>
                    </a:rPr>
                    <a:t>T2</a:t>
                  </a:r>
                </a:p>
              </p:txBody>
            </p:sp>
            <p:grpSp>
              <p:nvGrpSpPr>
                <p:cNvPr id="4" name="Group 3"/>
                <p:cNvGrpSpPr/>
                <p:nvPr/>
              </p:nvGrpSpPr>
              <p:grpSpPr>
                <a:xfrm>
                  <a:off x="1276349" y="3808698"/>
                  <a:ext cx="4829587" cy="2251532"/>
                  <a:chOff x="1276350" y="3420004"/>
                  <a:chExt cx="4829587" cy="2251532"/>
                </a:xfrm>
              </p:grpSpPr>
              <p:grpSp>
                <p:nvGrpSpPr>
                  <p:cNvPr id="50" name="Group 49">
                    <a:extLst>
                      <a:ext uri="{FF2B5EF4-FFF2-40B4-BE49-F238E27FC236}">
                        <a16:creationId xmlns:a16="http://schemas.microsoft.com/office/drawing/2014/main" id="{BAB9E9E4-A8CD-447A-BE58-41C4C2A7678D}"/>
                      </a:ext>
                    </a:extLst>
                  </p:cNvPr>
                  <p:cNvGrpSpPr/>
                  <p:nvPr/>
                </p:nvGrpSpPr>
                <p:grpSpPr>
                  <a:xfrm>
                    <a:off x="1371600" y="3420004"/>
                    <a:ext cx="4734337" cy="2251532"/>
                    <a:chOff x="1355535" y="3614516"/>
                    <a:chExt cx="4734337" cy="2780989"/>
                  </a:xfrm>
                </p:grpSpPr>
                <p:grpSp>
                  <p:nvGrpSpPr>
                    <p:cNvPr id="47" name="Group 46">
                      <a:extLst>
                        <a:ext uri="{FF2B5EF4-FFF2-40B4-BE49-F238E27FC236}">
                          <a16:creationId xmlns:a16="http://schemas.microsoft.com/office/drawing/2014/main" id="{7D5EDD02-D2CC-429B-ADC5-6F76BA9C2E59}"/>
                        </a:ext>
                      </a:extLst>
                    </p:cNvPr>
                    <p:cNvGrpSpPr/>
                    <p:nvPr/>
                  </p:nvGrpSpPr>
                  <p:grpSpPr>
                    <a:xfrm>
                      <a:off x="1355535" y="3614516"/>
                      <a:ext cx="4608000" cy="2316990"/>
                      <a:chOff x="7268148" y="3778711"/>
                      <a:chExt cx="4608000" cy="2316990"/>
                    </a:xfrm>
                  </p:grpSpPr>
                  <p:pic>
                    <p:nvPicPr>
                      <p:cNvPr id="8" name="Picture 7">
                        <a:extLst>
                          <a:ext uri="{FF2B5EF4-FFF2-40B4-BE49-F238E27FC236}">
                            <a16:creationId xmlns:a16="http://schemas.microsoft.com/office/drawing/2014/main" id="{F37977E5-77AB-4239-BD75-07B20D88E837}"/>
                          </a:ext>
                        </a:extLst>
                      </p:cNvPr>
                      <p:cNvPicPr>
                        <a:picLocks noChangeAspect="1"/>
                      </p:cNvPicPr>
                      <p:nvPr/>
                    </p:nvPicPr>
                    <p:blipFill>
                      <a:blip r:embed="rId5"/>
                      <a:stretch>
                        <a:fillRect/>
                      </a:stretch>
                    </p:blipFill>
                    <p:spPr>
                      <a:xfrm>
                        <a:off x="9588564" y="5629087"/>
                        <a:ext cx="588704" cy="379693"/>
                      </a:xfrm>
                      <a:prstGeom prst="rect">
                        <a:avLst/>
                      </a:prstGeom>
                    </p:spPr>
                  </p:pic>
                  <p:sp>
                    <p:nvSpPr>
                      <p:cNvPr id="10" name="Arrow: Right 9">
                        <a:extLst>
                          <a:ext uri="{FF2B5EF4-FFF2-40B4-BE49-F238E27FC236}">
                            <a16:creationId xmlns:a16="http://schemas.microsoft.com/office/drawing/2014/main" id="{C00D03D0-FEC8-4876-A549-8393F6E277B9}"/>
                          </a:ext>
                        </a:extLst>
                      </p:cNvPr>
                      <p:cNvSpPr/>
                      <p:nvPr/>
                    </p:nvSpPr>
                    <p:spPr>
                      <a:xfrm flipV="1">
                        <a:off x="7268148" y="5951701"/>
                        <a:ext cx="4608000" cy="14400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3" name="Left Brace 12">
                        <a:extLst>
                          <a:ext uri="{FF2B5EF4-FFF2-40B4-BE49-F238E27FC236}">
                            <a16:creationId xmlns:a16="http://schemas.microsoft.com/office/drawing/2014/main" id="{99AD12EE-F115-4A31-872E-756F9CB850FF}"/>
                          </a:ext>
                        </a:extLst>
                      </p:cNvPr>
                      <p:cNvSpPr/>
                      <p:nvPr/>
                    </p:nvSpPr>
                    <p:spPr>
                      <a:xfrm rot="5400000">
                        <a:off x="9187787" y="2789330"/>
                        <a:ext cx="266795" cy="4068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670B0637-A663-4351-964F-33D901D57C4B}"/>
                              </a:ext>
                            </a:extLst>
                          </p:cNvPr>
                          <p:cNvSpPr/>
                          <p:nvPr/>
                        </p:nvSpPr>
                        <p:spPr>
                          <a:xfrm>
                            <a:off x="8243483" y="3778711"/>
                            <a:ext cx="522195" cy="456182"/>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1</m:t>
                                      </m:r>
                                    </m:sub>
                                  </m:sSub>
                                </m:oMath>
                              </m:oMathPara>
                            </a14:m>
                            <a:endParaRPr lang="en-GB" sz="1200" dirty="0">
                              <a:solidFill>
                                <a:srgbClr val="2B2B2B"/>
                              </a:solidFill>
                              <a:latin typeface="Arial" panose="020B0604020202020204"/>
                              <a:cs typeface="+mn-cs"/>
                            </a:endParaRPr>
                          </a:p>
                        </p:txBody>
                      </p:sp>
                    </mc:Choice>
                    <mc:Fallback>
                      <p:sp>
                        <p:nvSpPr>
                          <p:cNvPr id="23" name="Rectangle 22">
                            <a:extLst>
                              <a:ext uri="{FF2B5EF4-FFF2-40B4-BE49-F238E27FC236}">
                                <a16:creationId xmlns:a16="http://schemas.microsoft.com/office/drawing/2014/main" id="{670B0637-A663-4351-964F-33D901D57C4B}"/>
                              </a:ext>
                            </a:extLst>
                          </p:cNvPr>
                          <p:cNvSpPr>
                            <a:spLocks noRot="1" noChangeAspect="1" noMove="1" noResize="1" noEditPoints="1" noAdjustHandles="1" noChangeArrowheads="1" noChangeShapeType="1" noTextEdit="1"/>
                          </p:cNvSpPr>
                          <p:nvPr/>
                        </p:nvSpPr>
                        <p:spPr>
                          <a:xfrm>
                            <a:off x="8243483" y="3778711"/>
                            <a:ext cx="522195" cy="456182"/>
                          </a:xfrm>
                          <a:prstGeom prst="rect">
                            <a:avLst/>
                          </a:prstGeom>
                          <a:blipFill>
                            <a:blip r:embed="rId6"/>
                            <a:stretch>
                              <a:fillRect/>
                            </a:stretch>
                          </a:blipFill>
                        </p:spPr>
                        <p:txBody>
                          <a:bodyPr/>
                          <a:lstStyle/>
                          <a:p>
                            <a:r>
                              <a:rPr lang="en-US">
                                <a:noFill/>
                              </a:rPr>
                              <a:t> </a:t>
                            </a:r>
                          </a:p>
                        </p:txBody>
                      </p:sp>
                    </mc:Fallback>
                  </mc:AlternateContent>
                  <p:sp>
                    <p:nvSpPr>
                      <p:cNvPr id="35" name="Left Brace 34">
                        <a:extLst>
                          <a:ext uri="{FF2B5EF4-FFF2-40B4-BE49-F238E27FC236}">
                            <a16:creationId xmlns:a16="http://schemas.microsoft.com/office/drawing/2014/main" id="{AC913C7D-75B8-4476-A555-5A1CA8BC9F63}"/>
                          </a:ext>
                        </a:extLst>
                      </p:cNvPr>
                      <p:cNvSpPr/>
                      <p:nvPr/>
                    </p:nvSpPr>
                    <p:spPr>
                      <a:xfrm rot="5400000">
                        <a:off x="8961956" y="3536537"/>
                        <a:ext cx="266794" cy="3594120"/>
                      </a:xfrm>
                      <a:prstGeom prst="leftBrace">
                        <a:avLst>
                          <a:gd name="adj1" fmla="val 8333"/>
                          <a:gd name="adj2" fmla="val 502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a:solidFill>
                            <a:srgbClr val="2B2B2B"/>
                          </a:solidFill>
                          <a:latin typeface="Arial" panose="020B0604020202020204"/>
                        </a:endParaRPr>
                      </a:p>
                    </p:txBody>
                  </p:sp>
                  <p:sp>
                    <p:nvSpPr>
                      <p:cNvPr id="36" name="Left Brace 35">
                        <a:extLst>
                          <a:ext uri="{FF2B5EF4-FFF2-40B4-BE49-F238E27FC236}">
                            <a16:creationId xmlns:a16="http://schemas.microsoft.com/office/drawing/2014/main" id="{95E0DC91-E40B-4F4B-88E5-7ECEA181EFC0}"/>
                          </a:ext>
                        </a:extLst>
                      </p:cNvPr>
                      <p:cNvSpPr/>
                      <p:nvPr/>
                    </p:nvSpPr>
                    <p:spPr>
                      <a:xfrm rot="5400000">
                        <a:off x="8354030" y="3159983"/>
                        <a:ext cx="266795" cy="2378271"/>
                      </a:xfrm>
                      <a:prstGeom prst="leftBrace">
                        <a:avLst>
                          <a:gd name="adj1" fmla="val 833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223BAB90-DE41-4D22-B16A-52E4843D90BA}"/>
                              </a:ext>
                            </a:extLst>
                          </p:cNvPr>
                          <p:cNvSpPr/>
                          <p:nvPr/>
                        </p:nvSpPr>
                        <p:spPr>
                          <a:xfrm>
                            <a:off x="8724660" y="4797545"/>
                            <a:ext cx="742853" cy="456182"/>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m:rPr>
                                          <m:sty m:val="p"/>
                                        </m:rPr>
                                        <a:rPr lang="en-GB" sz="1200">
                                          <a:solidFill>
                                            <a:srgbClr val="2B2B2B"/>
                                          </a:solidFill>
                                          <a:latin typeface="Cambria Math" panose="02040503050406030204" pitchFamily="18" charset="0"/>
                                          <a:cs typeface="+mn-cs"/>
                                        </a:rPr>
                                        <m:t>max</m:t>
                                      </m:r>
                                    </m:sub>
                                  </m:sSub>
                                </m:oMath>
                              </m:oMathPara>
                            </a14:m>
                            <a:endParaRPr lang="en-GB" sz="1200" dirty="0">
                              <a:solidFill>
                                <a:srgbClr val="2B2B2B"/>
                              </a:solidFill>
                              <a:latin typeface="Arial" panose="020B0604020202020204"/>
                              <a:cs typeface="+mn-cs"/>
                            </a:endParaRPr>
                          </a:p>
                        </p:txBody>
                      </p:sp>
                    </mc:Choice>
                    <mc:Fallback>
                      <p:sp>
                        <p:nvSpPr>
                          <p:cNvPr id="37" name="Rectangle 36">
                            <a:extLst>
                              <a:ext uri="{FF2B5EF4-FFF2-40B4-BE49-F238E27FC236}">
                                <a16:creationId xmlns:a16="http://schemas.microsoft.com/office/drawing/2014/main" id="{223BAB90-DE41-4D22-B16A-52E4843D90BA}"/>
                              </a:ext>
                            </a:extLst>
                          </p:cNvPr>
                          <p:cNvSpPr>
                            <a:spLocks noRot="1" noChangeAspect="1" noMove="1" noResize="1" noEditPoints="1" noAdjustHandles="1" noChangeArrowheads="1" noChangeShapeType="1" noTextEdit="1"/>
                          </p:cNvSpPr>
                          <p:nvPr/>
                        </p:nvSpPr>
                        <p:spPr>
                          <a:xfrm>
                            <a:off x="8724660" y="4797545"/>
                            <a:ext cx="742853" cy="456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E8F5C0BB-7E67-436A-9F81-004FB1379136}"/>
                              </a:ext>
                            </a:extLst>
                          </p:cNvPr>
                          <p:cNvSpPr/>
                          <p:nvPr/>
                        </p:nvSpPr>
                        <p:spPr>
                          <a:xfrm>
                            <a:off x="9078936" y="4288976"/>
                            <a:ext cx="526981" cy="456182"/>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2</m:t>
                                      </m:r>
                                    </m:sub>
                                  </m:sSub>
                                </m:oMath>
                              </m:oMathPara>
                            </a14:m>
                            <a:endParaRPr lang="en-GB" sz="1200" dirty="0">
                              <a:solidFill>
                                <a:srgbClr val="2B2B2B"/>
                              </a:solidFill>
                              <a:latin typeface="Arial" panose="020B0604020202020204"/>
                              <a:cs typeface="+mn-cs"/>
                            </a:endParaRPr>
                          </a:p>
                        </p:txBody>
                      </p:sp>
                    </mc:Choice>
                    <mc:Fallback>
                      <p:sp>
                        <p:nvSpPr>
                          <p:cNvPr id="38" name="Rectangle 37">
                            <a:extLst>
                              <a:ext uri="{FF2B5EF4-FFF2-40B4-BE49-F238E27FC236}">
                                <a16:creationId xmlns:a16="http://schemas.microsoft.com/office/drawing/2014/main" id="{E8F5C0BB-7E67-436A-9F81-004FB1379136}"/>
                              </a:ext>
                            </a:extLst>
                          </p:cNvPr>
                          <p:cNvSpPr>
                            <a:spLocks noRot="1" noChangeAspect="1" noMove="1" noResize="1" noEditPoints="1" noAdjustHandles="1" noChangeArrowheads="1" noChangeShapeType="1" noTextEdit="1"/>
                          </p:cNvSpPr>
                          <p:nvPr/>
                        </p:nvSpPr>
                        <p:spPr>
                          <a:xfrm>
                            <a:off x="9078936" y="4288976"/>
                            <a:ext cx="526981" cy="456182"/>
                          </a:xfrm>
                          <a:prstGeom prst="rect">
                            <a:avLst/>
                          </a:prstGeom>
                          <a:blipFill>
                            <a:blip r:embed="rId8"/>
                            <a:stretch>
                              <a:fillRect/>
                            </a:stretch>
                          </a:blipFill>
                        </p:spPr>
                        <p:txBody>
                          <a:bodyPr/>
                          <a:lstStyle/>
                          <a:p>
                            <a:r>
                              <a:rPr lang="en-US">
                                <a:noFill/>
                              </a:rPr>
                              <a:t> </a:t>
                            </a:r>
                          </a:p>
                        </p:txBody>
                      </p:sp>
                    </mc:Fallback>
                  </mc:AlternateContent>
                  <p:pic>
                    <p:nvPicPr>
                      <p:cNvPr id="39" name="Picture 38">
                        <a:extLst>
                          <a:ext uri="{FF2B5EF4-FFF2-40B4-BE49-F238E27FC236}">
                            <a16:creationId xmlns:a16="http://schemas.microsoft.com/office/drawing/2014/main" id="{C9DDD84A-68A3-416B-8247-760D0C391E24}"/>
                          </a:ext>
                        </a:extLst>
                      </p:cNvPr>
                      <p:cNvPicPr>
                        <a:picLocks noChangeAspect="1"/>
                      </p:cNvPicPr>
                      <p:nvPr/>
                    </p:nvPicPr>
                    <p:blipFill>
                      <a:blip r:embed="rId5"/>
                      <a:stretch>
                        <a:fillRect/>
                      </a:stretch>
                    </p:blipFill>
                    <p:spPr>
                      <a:xfrm>
                        <a:off x="11162892" y="5626991"/>
                        <a:ext cx="588704" cy="379693"/>
                      </a:xfrm>
                      <a:prstGeom prst="rect">
                        <a:avLst/>
                      </a:prstGeom>
                    </p:spPr>
                  </p:pic>
                </p:grpSp>
                <p:sp>
                  <p:nvSpPr>
                    <p:cNvPr id="49" name="TextBox 48">
                      <a:extLst>
                        <a:ext uri="{FF2B5EF4-FFF2-40B4-BE49-F238E27FC236}">
                          <a16:creationId xmlns:a16="http://schemas.microsoft.com/office/drawing/2014/main" id="{484DF7DB-7152-428C-916E-35E9D49C3944}"/>
                        </a:ext>
                      </a:extLst>
                    </p:cNvPr>
                    <p:cNvSpPr txBox="1"/>
                    <p:nvPr/>
                  </p:nvSpPr>
                  <p:spPr>
                    <a:xfrm>
                      <a:off x="5250279" y="5939323"/>
                      <a:ext cx="839593" cy="456182"/>
                    </a:xfrm>
                    <a:prstGeom prst="rect">
                      <a:avLst/>
                    </a:prstGeom>
                    <a:noFill/>
                  </p:spPr>
                  <p:txBody>
                    <a:bodyPr wrap="square" rtlCol="0">
                      <a:spAutoFit/>
                    </a:bodyPr>
                    <a:lstStyle/>
                    <a:p>
                      <a:pPr defTabSz="685748" eaLnBrk="1" fontAlgn="auto" hangingPunct="1">
                        <a:spcBef>
                          <a:spcPts val="0"/>
                        </a:spcBef>
                        <a:spcAft>
                          <a:spcPts val="0"/>
                        </a:spcAft>
                      </a:pPr>
                      <a:r>
                        <a:rPr lang="en-GB" sz="1200" dirty="0">
                          <a:solidFill>
                            <a:srgbClr val="2B2B2B"/>
                          </a:solidFill>
                          <a:latin typeface="Arial" panose="020B0604020202020204"/>
                          <a:cs typeface="+mn-cs"/>
                        </a:rPr>
                        <a:t>Range</a:t>
                      </a:r>
                    </a:p>
                  </p:txBody>
                </p:sp>
              </p:grpSp>
              <p:pic>
                <p:nvPicPr>
                  <p:cNvPr id="42" name="Picture 41"/>
                  <p:cNvPicPr>
                    <a:picLocks noChangeAspect="1"/>
                  </p:cNvPicPr>
                  <p:nvPr/>
                </p:nvPicPr>
                <p:blipFill>
                  <a:blip r:embed="rId9">
                    <a:lum bright="-40000" contrast="-40000"/>
                  </a:blip>
                  <a:stretch>
                    <a:fillRect/>
                  </a:stretch>
                </p:blipFill>
                <p:spPr>
                  <a:xfrm>
                    <a:off x="1276350" y="4825180"/>
                    <a:ext cx="267461" cy="433843"/>
                  </a:xfrm>
                  <a:prstGeom prst="rect">
                    <a:avLst/>
                  </a:prstGeom>
                </p:spPr>
              </p:pic>
            </p:grpSp>
          </p:grpSp>
          <p:sp>
            <p:nvSpPr>
              <p:cNvPr id="46" name="Left Brace 45"/>
              <p:cNvSpPr/>
              <p:nvPr/>
            </p:nvSpPr>
            <p:spPr>
              <a:xfrm rot="16200000">
                <a:off x="1720108" y="5122276"/>
                <a:ext cx="216000" cy="852728"/>
              </a:xfrm>
              <a:prstGeom prst="leftBrace">
                <a:avLst>
                  <a:gd name="adj1" fmla="val 8333"/>
                  <a:gd name="adj2" fmla="val 502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grpSp>
        <mc:AlternateContent xmlns:mc="http://schemas.openxmlformats.org/markup-compatibility/2006">
          <mc:Choice xmlns:a14="http://schemas.microsoft.com/office/drawing/2010/main" Requires="a14">
            <p:sp>
              <p:nvSpPr>
                <p:cNvPr id="58" name="Rectangle 57"/>
                <p:cNvSpPr/>
                <p:nvPr/>
              </p:nvSpPr>
              <p:spPr>
                <a:xfrm>
                  <a:off x="1262318" y="5546018"/>
                  <a:ext cx="1210929" cy="369332"/>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m:rPr>
                                <m:sty m:val="p"/>
                              </m:rPr>
                              <a:rPr lang="en-GB" sz="1200">
                                <a:solidFill>
                                  <a:srgbClr val="2B2B2B"/>
                                </a:solidFill>
                                <a:latin typeface="Cambria Math" panose="02040503050406030204" pitchFamily="18" charset="0"/>
                                <a:cs typeface="+mn-cs"/>
                              </a:rPr>
                              <m:t>max</m:t>
                            </m:r>
                          </m:sub>
                        </m:sSub>
                        <m:r>
                          <a:rPr lang="en-GB" sz="1200" i="1">
                            <a:solidFill>
                              <a:srgbClr val="2B2B2B"/>
                            </a:solidFill>
                            <a:latin typeface="Cambria Math" panose="02040503050406030204" pitchFamily="18" charset="0"/>
                            <a:cs typeface="+mn-cs"/>
                          </a:rPr>
                          <m:t>−</m:t>
                        </m:r>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2</m:t>
                            </m:r>
                          </m:sub>
                        </m:sSub>
                      </m:oMath>
                    </m:oMathPara>
                  </a14:m>
                  <a:endParaRPr lang="en-GB" sz="1200" dirty="0">
                    <a:solidFill>
                      <a:srgbClr val="2B2B2B"/>
                    </a:solidFill>
                    <a:latin typeface="Arial" panose="020B0604020202020204"/>
                    <a:cs typeface="+mn-cs"/>
                  </a:endParaRPr>
                </a:p>
              </p:txBody>
            </p:sp>
          </mc:Choice>
          <mc:Fallback>
            <p:sp>
              <p:nvSpPr>
                <p:cNvPr id="58" name="Rectangle 57"/>
                <p:cNvSpPr>
                  <a:spLocks noRot="1" noChangeAspect="1" noMove="1" noResize="1" noEditPoints="1" noAdjustHandles="1" noChangeArrowheads="1" noChangeShapeType="1" noTextEdit="1"/>
                </p:cNvSpPr>
                <p:nvPr/>
              </p:nvSpPr>
              <p:spPr>
                <a:xfrm>
                  <a:off x="1262318" y="5546018"/>
                  <a:ext cx="1210929" cy="369332"/>
                </a:xfrm>
                <a:prstGeom prst="rect">
                  <a:avLst/>
                </a:prstGeom>
                <a:blipFill>
                  <a:blip r:embed="rId10"/>
                  <a:stretch>
                    <a:fillRect/>
                  </a:stretch>
                </a:blipFill>
              </p:spPr>
              <p:txBody>
                <a:bodyPr/>
                <a:lstStyle/>
                <a:p>
                  <a:r>
                    <a:rPr lang="en-US">
                      <a:noFill/>
                    </a:rPr>
                    <a:t> </a:t>
                  </a:r>
                </a:p>
              </p:txBody>
            </p:sp>
          </mc:Fallback>
        </mc:AlternateContent>
      </p:grpSp>
      <p:sp>
        <p:nvSpPr>
          <p:cNvPr id="15" name="Rectangle 14"/>
          <p:cNvSpPr/>
          <p:nvPr/>
        </p:nvSpPr>
        <p:spPr>
          <a:xfrm>
            <a:off x="919865" y="5301709"/>
            <a:ext cx="3850917" cy="656205"/>
          </a:xfrm>
          <a:prstGeom prst="rect">
            <a:avLst/>
          </a:prstGeom>
        </p:spPr>
        <p:txBody>
          <a:bodyPr wrap="square">
            <a:spAutoFit/>
          </a:bodyPr>
          <a:lstStyle/>
          <a:p>
            <a:pPr defTabSz="685748" eaLnBrk="1" fontAlgn="auto" hangingPunct="1">
              <a:lnSpc>
                <a:spcPct val="120000"/>
              </a:lnSpc>
              <a:spcBef>
                <a:spcPts val="0"/>
              </a:spcBef>
              <a:spcAft>
                <a:spcPts val="0"/>
              </a:spcAft>
            </a:pPr>
            <a:r>
              <a:rPr lang="en-GB" sz="1050" b="1" dirty="0">
                <a:solidFill>
                  <a:srgbClr val="2B2B2B"/>
                </a:solidFill>
                <a:latin typeface="Arial" panose="020B0604020202020204"/>
                <a:cs typeface="+mn-cs"/>
              </a:rPr>
              <a:t>Left</a:t>
            </a:r>
            <a:r>
              <a:rPr lang="en-GB" sz="1050" dirty="0">
                <a:solidFill>
                  <a:srgbClr val="2B2B2B"/>
                </a:solidFill>
                <a:latin typeface="Arial" panose="020B0604020202020204"/>
                <a:cs typeface="+mn-cs"/>
              </a:rPr>
              <a:t>: Radar and two real targets (dark), one </a:t>
            </a:r>
            <a:r>
              <a:rPr lang="en-GB" sz="1050" dirty="0">
                <a:solidFill>
                  <a:srgbClr val="00B050"/>
                </a:solidFill>
                <a:latin typeface="Arial" panose="020B0604020202020204"/>
                <a:cs typeface="+mn-cs"/>
              </a:rPr>
              <a:t>in</a:t>
            </a:r>
            <a:r>
              <a:rPr lang="en-GB" sz="1050" dirty="0">
                <a:solidFill>
                  <a:srgbClr val="2B2B2B"/>
                </a:solidFill>
                <a:latin typeface="Arial" panose="020B0604020202020204"/>
                <a:cs typeface="+mn-cs"/>
              </a:rPr>
              <a:t> (T1) and one </a:t>
            </a:r>
            <a:r>
              <a:rPr lang="en-GB" sz="1050" dirty="0">
                <a:solidFill>
                  <a:srgbClr val="FF0000"/>
                </a:solidFill>
                <a:latin typeface="Arial" panose="020B0604020202020204"/>
                <a:cs typeface="+mn-cs"/>
              </a:rPr>
              <a:t>out</a:t>
            </a:r>
            <a:r>
              <a:rPr lang="en-GB" sz="1050" dirty="0">
                <a:solidFill>
                  <a:srgbClr val="2B2B2B"/>
                </a:solidFill>
                <a:latin typeface="Arial" panose="020B0604020202020204"/>
                <a:cs typeface="+mn-cs"/>
              </a:rPr>
              <a:t> (T2) of unambiguous range, second target (T2) appears in closer range (light). </a:t>
            </a:r>
          </a:p>
        </p:txBody>
      </p:sp>
      <p:sp>
        <p:nvSpPr>
          <p:cNvPr id="64" name="Rectangle 63">
            <a:extLst>
              <a:ext uri="{FF2B5EF4-FFF2-40B4-BE49-F238E27FC236}">
                <a16:creationId xmlns:a16="http://schemas.microsoft.com/office/drawing/2014/main" id="{4814913F-E3B4-4ACC-8ED0-91034F7854EA}"/>
              </a:ext>
            </a:extLst>
          </p:cNvPr>
          <p:cNvSpPr/>
          <p:nvPr/>
        </p:nvSpPr>
        <p:spPr>
          <a:xfrm>
            <a:off x="7932325" y="4513976"/>
            <a:ext cx="594000" cy="153811"/>
          </a:xfrm>
          <a:prstGeom prst="rect">
            <a:avLst/>
          </a:prstGeom>
          <a:solidFill>
            <a:schemeClr val="accent2">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P2,T1</a:t>
            </a:r>
          </a:p>
        </p:txBody>
      </p:sp>
      <p:grpSp>
        <p:nvGrpSpPr>
          <p:cNvPr id="16" name="Group 15">
            <a:extLst>
              <a:ext uri="{FF2B5EF4-FFF2-40B4-BE49-F238E27FC236}">
                <a16:creationId xmlns:a16="http://schemas.microsoft.com/office/drawing/2014/main" id="{2E08D2E5-8F79-4573-9CCC-D43F28F70C5A}"/>
              </a:ext>
            </a:extLst>
          </p:cNvPr>
          <p:cNvGrpSpPr/>
          <p:nvPr/>
        </p:nvGrpSpPr>
        <p:grpSpPr>
          <a:xfrm>
            <a:off x="5186903" y="3505076"/>
            <a:ext cx="3524232" cy="1635460"/>
            <a:chOff x="6915870" y="3530434"/>
            <a:chExt cx="4698976" cy="2180613"/>
          </a:xfrm>
        </p:grpSpPr>
        <p:grpSp>
          <p:nvGrpSpPr>
            <p:cNvPr id="9" name="Group 8">
              <a:extLst>
                <a:ext uri="{FF2B5EF4-FFF2-40B4-BE49-F238E27FC236}">
                  <a16:creationId xmlns:a16="http://schemas.microsoft.com/office/drawing/2014/main" id="{19DE69FC-A52D-4E8F-A8C6-06AD28A43B45}"/>
                </a:ext>
              </a:extLst>
            </p:cNvPr>
            <p:cNvGrpSpPr/>
            <p:nvPr/>
          </p:nvGrpSpPr>
          <p:grpSpPr>
            <a:xfrm>
              <a:off x="6915870" y="3530434"/>
              <a:ext cx="4698976" cy="2180613"/>
              <a:chOff x="6915870" y="3530434"/>
              <a:chExt cx="4698976" cy="2180613"/>
            </a:xfrm>
          </p:grpSpPr>
          <p:grpSp>
            <p:nvGrpSpPr>
              <p:cNvPr id="63" name="Group 62">
                <a:extLst>
                  <a:ext uri="{FF2B5EF4-FFF2-40B4-BE49-F238E27FC236}">
                    <a16:creationId xmlns:a16="http://schemas.microsoft.com/office/drawing/2014/main" id="{80F0C919-9570-476E-A69B-894B5B38DA8A}"/>
                  </a:ext>
                </a:extLst>
              </p:cNvPr>
              <p:cNvGrpSpPr/>
              <p:nvPr/>
            </p:nvGrpSpPr>
            <p:grpSpPr>
              <a:xfrm>
                <a:off x="6915870" y="3880117"/>
                <a:ext cx="4698976" cy="1830930"/>
                <a:chOff x="6831752" y="3753957"/>
                <a:chExt cx="4698976" cy="2281966"/>
              </a:xfrm>
            </p:grpSpPr>
            <p:grpSp>
              <p:nvGrpSpPr>
                <p:cNvPr id="57" name="Group 56">
                  <a:extLst>
                    <a:ext uri="{FF2B5EF4-FFF2-40B4-BE49-F238E27FC236}">
                      <a16:creationId xmlns:a16="http://schemas.microsoft.com/office/drawing/2014/main" id="{677D83E2-01E5-4D97-B433-E9626BB1AD74}"/>
                    </a:ext>
                  </a:extLst>
                </p:cNvPr>
                <p:cNvGrpSpPr/>
                <p:nvPr/>
              </p:nvGrpSpPr>
              <p:grpSpPr>
                <a:xfrm>
                  <a:off x="6831752" y="4227470"/>
                  <a:ext cx="4698976" cy="1808453"/>
                  <a:chOff x="6831752" y="4227470"/>
                  <a:chExt cx="4698976" cy="1808453"/>
                </a:xfrm>
              </p:grpSpPr>
              <p:grpSp>
                <p:nvGrpSpPr>
                  <p:cNvPr id="54" name="Group 53">
                    <a:extLst>
                      <a:ext uri="{FF2B5EF4-FFF2-40B4-BE49-F238E27FC236}">
                        <a16:creationId xmlns:a16="http://schemas.microsoft.com/office/drawing/2014/main" id="{6B3B9EF1-663F-4346-9B0C-421EE32D240A}"/>
                      </a:ext>
                    </a:extLst>
                  </p:cNvPr>
                  <p:cNvGrpSpPr/>
                  <p:nvPr/>
                </p:nvGrpSpPr>
                <p:grpSpPr>
                  <a:xfrm>
                    <a:off x="6831752" y="4744517"/>
                    <a:ext cx="4698976" cy="1291406"/>
                    <a:chOff x="6831752" y="4744517"/>
                    <a:chExt cx="4698976" cy="1291406"/>
                  </a:xfrm>
                </p:grpSpPr>
                <p:grpSp>
                  <p:nvGrpSpPr>
                    <p:cNvPr id="52" name="Group 51">
                      <a:extLst>
                        <a:ext uri="{FF2B5EF4-FFF2-40B4-BE49-F238E27FC236}">
                          <a16:creationId xmlns:a16="http://schemas.microsoft.com/office/drawing/2014/main" id="{E803DB17-4064-422F-8F50-92A821DD45BD}"/>
                        </a:ext>
                      </a:extLst>
                    </p:cNvPr>
                    <p:cNvGrpSpPr/>
                    <p:nvPr/>
                  </p:nvGrpSpPr>
                  <p:grpSpPr>
                    <a:xfrm>
                      <a:off x="6831752" y="5277266"/>
                      <a:ext cx="4698976" cy="758657"/>
                      <a:chOff x="6831752" y="5277266"/>
                      <a:chExt cx="4698976" cy="758657"/>
                    </a:xfrm>
                  </p:grpSpPr>
                  <p:grpSp>
                    <p:nvGrpSpPr>
                      <p:cNvPr id="48" name="Group 47">
                        <a:extLst>
                          <a:ext uri="{FF2B5EF4-FFF2-40B4-BE49-F238E27FC236}">
                            <a16:creationId xmlns:a16="http://schemas.microsoft.com/office/drawing/2014/main" id="{CD49A639-7806-4D62-A530-CE3F43261AC8}"/>
                          </a:ext>
                        </a:extLst>
                      </p:cNvPr>
                      <p:cNvGrpSpPr/>
                      <p:nvPr/>
                    </p:nvGrpSpPr>
                    <p:grpSpPr>
                      <a:xfrm>
                        <a:off x="6831752" y="5277266"/>
                        <a:ext cx="4608000" cy="365524"/>
                        <a:chOff x="1227010" y="5822184"/>
                        <a:chExt cx="4608000" cy="365524"/>
                      </a:xfrm>
                    </p:grpSpPr>
                    <p:sp>
                      <p:nvSpPr>
                        <p:cNvPr id="7" name="Rectangle 6">
                          <a:extLst>
                            <a:ext uri="{FF2B5EF4-FFF2-40B4-BE49-F238E27FC236}">
                              <a16:creationId xmlns:a16="http://schemas.microsoft.com/office/drawing/2014/main" id="{1405CDF2-0168-41EB-9ABE-B5414DF4A9E4}"/>
                            </a:ext>
                          </a:extLst>
                        </p:cNvPr>
                        <p:cNvSpPr/>
                        <p:nvPr/>
                      </p:nvSpPr>
                      <p:spPr>
                        <a:xfrm>
                          <a:off x="1265014" y="5823736"/>
                          <a:ext cx="792000" cy="257152"/>
                        </a:xfrm>
                        <a:prstGeom prst="rect">
                          <a:avLst/>
                        </a:prstGeom>
                        <a:solidFill>
                          <a:schemeClr val="accent1">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F6F8F8"/>
                              </a:solidFill>
                              <a:latin typeface="Arial" panose="020B0604020202020204"/>
                            </a:rPr>
                            <a:t>P1</a:t>
                          </a:r>
                        </a:p>
                      </p:txBody>
                    </p:sp>
                    <p:sp>
                      <p:nvSpPr>
                        <p:cNvPr id="19" name="Rectangle 18">
                          <a:extLst>
                            <a:ext uri="{FF2B5EF4-FFF2-40B4-BE49-F238E27FC236}">
                              <a16:creationId xmlns:a16="http://schemas.microsoft.com/office/drawing/2014/main" id="{F8EC085A-C4A0-40C6-BAB9-3A1A93A2D88F}"/>
                            </a:ext>
                          </a:extLst>
                        </p:cNvPr>
                        <p:cNvSpPr/>
                        <p:nvPr/>
                      </p:nvSpPr>
                      <p:spPr>
                        <a:xfrm>
                          <a:off x="4882598" y="5823735"/>
                          <a:ext cx="792000" cy="255601"/>
                        </a:xfrm>
                        <a:prstGeom prst="rect">
                          <a:avLst/>
                        </a:prstGeom>
                        <a:solidFill>
                          <a:schemeClr val="tx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748" eaLnBrk="1" fontAlgn="auto" hangingPunct="1">
                            <a:spcBef>
                              <a:spcPts val="0"/>
                            </a:spcBef>
                            <a:spcAft>
                              <a:spcPts val="0"/>
                            </a:spcAft>
                          </a:pPr>
                          <a:r>
                            <a:rPr lang="en-GB" sz="1200" strike="sngStrike" dirty="0">
                              <a:solidFill>
                                <a:srgbClr val="2B2B2B"/>
                              </a:solidFill>
                              <a:latin typeface="Arial" panose="020B0604020202020204"/>
                            </a:rPr>
                            <a:t>P1,T2</a:t>
                          </a:r>
                        </a:p>
                      </p:txBody>
                    </p:sp>
                    <p:sp>
                      <p:nvSpPr>
                        <p:cNvPr id="21" name="Rectangle 20">
                          <a:extLst>
                            <a:ext uri="{FF2B5EF4-FFF2-40B4-BE49-F238E27FC236}">
                              <a16:creationId xmlns:a16="http://schemas.microsoft.com/office/drawing/2014/main" id="{29A9038A-22D0-4EED-834A-9B2B38E262B1}"/>
                            </a:ext>
                          </a:extLst>
                        </p:cNvPr>
                        <p:cNvSpPr/>
                        <p:nvPr/>
                      </p:nvSpPr>
                      <p:spPr>
                        <a:xfrm>
                          <a:off x="3787598" y="5823735"/>
                          <a:ext cx="792000" cy="257150"/>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F6F8F8"/>
                              </a:solidFill>
                              <a:latin typeface="Arial" panose="020B0604020202020204"/>
                            </a:rPr>
                            <a:t>P2</a:t>
                          </a:r>
                        </a:p>
                      </p:txBody>
                    </p:sp>
                    <p:sp>
                      <p:nvSpPr>
                        <p:cNvPr id="22" name="Rectangle 21">
                          <a:extLst>
                            <a:ext uri="{FF2B5EF4-FFF2-40B4-BE49-F238E27FC236}">
                              <a16:creationId xmlns:a16="http://schemas.microsoft.com/office/drawing/2014/main" id="{19393A00-2693-43F0-972C-489622B0EFA8}"/>
                            </a:ext>
                          </a:extLst>
                        </p:cNvPr>
                        <p:cNvSpPr/>
                        <p:nvPr/>
                      </p:nvSpPr>
                      <p:spPr>
                        <a:xfrm>
                          <a:off x="2702065" y="5822184"/>
                          <a:ext cx="792000" cy="257151"/>
                        </a:xfrm>
                        <a:prstGeom prst="rect">
                          <a:avLst/>
                        </a:prstGeom>
                        <a:solidFill>
                          <a:schemeClr val="tx2">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748" eaLnBrk="1" fontAlgn="auto" hangingPunct="1">
                            <a:spcBef>
                              <a:spcPts val="0"/>
                            </a:spcBef>
                            <a:spcAft>
                              <a:spcPts val="0"/>
                            </a:spcAft>
                          </a:pPr>
                          <a:r>
                            <a:rPr lang="en-GB" sz="1200" dirty="0">
                              <a:solidFill>
                                <a:srgbClr val="2B2B2B"/>
                              </a:solidFill>
                              <a:latin typeface="Arial" panose="020B0604020202020204"/>
                            </a:rPr>
                            <a:t>P1,T1</a:t>
                          </a:r>
                        </a:p>
                      </p:txBody>
                    </p:sp>
                    <p:sp>
                      <p:nvSpPr>
                        <p:cNvPr id="41" name="Arrow: Right 40">
                          <a:extLst>
                            <a:ext uri="{FF2B5EF4-FFF2-40B4-BE49-F238E27FC236}">
                              <a16:creationId xmlns:a16="http://schemas.microsoft.com/office/drawing/2014/main" id="{F19033B5-377B-4802-8D5A-763DE3E79687}"/>
                            </a:ext>
                          </a:extLst>
                        </p:cNvPr>
                        <p:cNvSpPr/>
                        <p:nvPr/>
                      </p:nvSpPr>
                      <p:spPr>
                        <a:xfrm flipV="1">
                          <a:off x="1227010" y="6043708"/>
                          <a:ext cx="4608000" cy="14400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grpSp>
                  <p:sp>
                    <p:nvSpPr>
                      <p:cNvPr id="51" name="TextBox 50">
                        <a:extLst>
                          <a:ext uri="{FF2B5EF4-FFF2-40B4-BE49-F238E27FC236}">
                            <a16:creationId xmlns:a16="http://schemas.microsoft.com/office/drawing/2014/main" id="{EC7923C0-0D55-4441-8891-41A10201772A}"/>
                          </a:ext>
                        </a:extLst>
                      </p:cNvPr>
                      <p:cNvSpPr txBox="1"/>
                      <p:nvPr/>
                    </p:nvSpPr>
                    <p:spPr>
                      <a:xfrm>
                        <a:off x="10691135" y="5575609"/>
                        <a:ext cx="839593" cy="460314"/>
                      </a:xfrm>
                      <a:prstGeom prst="rect">
                        <a:avLst/>
                      </a:prstGeom>
                      <a:noFill/>
                    </p:spPr>
                    <p:txBody>
                      <a:bodyPr wrap="square" rtlCol="0">
                        <a:spAutoFit/>
                      </a:bodyPr>
                      <a:lstStyle/>
                      <a:p>
                        <a:pPr defTabSz="685748" eaLnBrk="1" fontAlgn="auto" hangingPunct="1">
                          <a:spcBef>
                            <a:spcPts val="0"/>
                          </a:spcBef>
                          <a:spcAft>
                            <a:spcPts val="0"/>
                          </a:spcAft>
                        </a:pPr>
                        <a:r>
                          <a:rPr lang="en-GB" sz="1200" dirty="0">
                            <a:solidFill>
                              <a:srgbClr val="2B2B2B"/>
                            </a:solidFill>
                            <a:latin typeface="Arial" panose="020B0604020202020204"/>
                            <a:cs typeface="+mn-cs"/>
                          </a:rPr>
                          <a:t>Time</a:t>
                        </a:r>
                      </a:p>
                    </p:txBody>
                  </p:sp>
                </p:grpSp>
                <p:sp>
                  <p:nvSpPr>
                    <p:cNvPr id="53" name="Left Brace 52">
                      <a:extLst>
                        <a:ext uri="{FF2B5EF4-FFF2-40B4-BE49-F238E27FC236}">
                          <a16:creationId xmlns:a16="http://schemas.microsoft.com/office/drawing/2014/main" id="{480A466A-30BD-4539-AD9D-F3F5B82567FE}"/>
                        </a:ext>
                      </a:extLst>
                    </p:cNvPr>
                    <p:cNvSpPr/>
                    <p:nvPr/>
                  </p:nvSpPr>
                  <p:spPr>
                    <a:xfrm rot="5400000">
                      <a:off x="8001738" y="3629561"/>
                      <a:ext cx="269210" cy="24991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a:solidFill>
                          <a:srgbClr val="2B2B2B"/>
                        </a:solidFill>
                        <a:latin typeface="Arial" panose="020B0604020202020204"/>
                      </a:endParaRPr>
                    </a:p>
                  </p:txBody>
                </p:sp>
              </p:grpSp>
              <p:sp>
                <p:nvSpPr>
                  <p:cNvPr id="55" name="TextBox 54">
                    <a:extLst>
                      <a:ext uri="{FF2B5EF4-FFF2-40B4-BE49-F238E27FC236}">
                        <a16:creationId xmlns:a16="http://schemas.microsoft.com/office/drawing/2014/main" id="{A6AC4243-5028-46AE-AAD0-51B7313FA354}"/>
                      </a:ext>
                    </a:extLst>
                  </p:cNvPr>
                  <p:cNvSpPr txBox="1"/>
                  <p:nvPr/>
                </p:nvSpPr>
                <p:spPr>
                  <a:xfrm>
                    <a:off x="7808743" y="4384722"/>
                    <a:ext cx="655199" cy="460314"/>
                  </a:xfrm>
                  <a:prstGeom prst="rect">
                    <a:avLst/>
                  </a:prstGeom>
                  <a:noFill/>
                </p:spPr>
                <p:txBody>
                  <a:bodyPr wrap="square" rtlCol="0">
                    <a:spAutoFit/>
                  </a:bodyPr>
                  <a:lstStyle/>
                  <a:p>
                    <a:pPr algn="ctr" defTabSz="685748" eaLnBrk="1" fontAlgn="auto" hangingPunct="1">
                      <a:spcBef>
                        <a:spcPts val="0"/>
                      </a:spcBef>
                      <a:spcAft>
                        <a:spcPts val="0"/>
                      </a:spcAft>
                    </a:pPr>
                    <a:r>
                      <a:rPr lang="en-GB" sz="1200" dirty="0">
                        <a:solidFill>
                          <a:srgbClr val="2B2B2B"/>
                        </a:solidFill>
                        <a:latin typeface="Arial" panose="020B0604020202020204"/>
                        <a:cs typeface="+mn-cs"/>
                      </a:rPr>
                      <a:t>PRI</a:t>
                    </a:r>
                  </a:p>
                </p:txBody>
              </p:sp>
              <p:sp>
                <p:nvSpPr>
                  <p:cNvPr id="56" name="Left Brace 55">
                    <a:extLst>
                      <a:ext uri="{FF2B5EF4-FFF2-40B4-BE49-F238E27FC236}">
                        <a16:creationId xmlns:a16="http://schemas.microsoft.com/office/drawing/2014/main" id="{5B209D09-7D8B-4170-A272-04CE813714C3}"/>
                      </a:ext>
                    </a:extLst>
                  </p:cNvPr>
                  <p:cNvSpPr/>
                  <p:nvPr/>
                </p:nvSpPr>
                <p:spPr>
                  <a:xfrm rot="5400000">
                    <a:off x="8544837" y="2565015"/>
                    <a:ext cx="269210" cy="35941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grpSp>
            <p:sp>
              <p:nvSpPr>
                <p:cNvPr id="61" name="Left Brace 60">
                  <a:extLst>
                    <a:ext uri="{FF2B5EF4-FFF2-40B4-BE49-F238E27FC236}">
                      <a16:creationId xmlns:a16="http://schemas.microsoft.com/office/drawing/2014/main" id="{03BCA7AF-B8CB-4802-8F8D-AEF31E462941}"/>
                    </a:ext>
                  </a:extLst>
                </p:cNvPr>
                <p:cNvSpPr/>
                <p:nvPr/>
              </p:nvSpPr>
              <p:spPr>
                <a:xfrm rot="5400000">
                  <a:off x="7436900" y="3181767"/>
                  <a:ext cx="269210" cy="1413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grpSp>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BED37FD0-E231-4F00-A86A-2E18EA793EDF}"/>
                      </a:ext>
                    </a:extLst>
                  </p:cNvPr>
                  <p:cNvSpPr/>
                  <p:nvPr/>
                </p:nvSpPr>
                <p:spPr>
                  <a:xfrm>
                    <a:off x="7018942" y="3530434"/>
                    <a:ext cx="1275907" cy="369332"/>
                  </a:xfrm>
                  <a:prstGeom prst="rect">
                    <a:avLst/>
                  </a:prstGeom>
                </p:spPr>
                <p:txBody>
                  <a:bodyPr wrap="squar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l-GR" sz="1200" i="1">
                                  <a:solidFill>
                                    <a:srgbClr val="2B2B2B"/>
                                  </a:solidFill>
                                  <a:latin typeface="Cambria Math" panose="02040503050406030204" pitchFamily="18" charset="0"/>
                                  <a:cs typeface="+mn-cs"/>
                                </a:rPr>
                              </m:ctrlPr>
                            </m:sSubPr>
                            <m:e>
                              <m:r>
                                <a:rPr lang="el-GR" sz="1200" i="1">
                                  <a:solidFill>
                                    <a:srgbClr val="2B2B2B"/>
                                  </a:solidFill>
                                  <a:latin typeface="Cambria Math" panose="02040503050406030204" pitchFamily="18" charset="0"/>
                                  <a:cs typeface="+mn-cs"/>
                                </a:rPr>
                                <m:t>𝜏</m:t>
                              </m:r>
                            </m:e>
                            <m:sub>
                              <m:r>
                                <a:rPr lang="el-GR" sz="1200" i="1">
                                  <a:solidFill>
                                    <a:srgbClr val="2B2B2B"/>
                                  </a:solidFill>
                                  <a:latin typeface="Cambria Math" panose="02040503050406030204" pitchFamily="18" charset="0"/>
                                  <a:cs typeface="+mn-cs"/>
                                </a:rPr>
                                <m:t>1</m:t>
                              </m:r>
                            </m:sub>
                          </m:sSub>
                          <m:r>
                            <a:rPr lang="el-GR" sz="1200" i="1">
                              <a:solidFill>
                                <a:srgbClr val="2B2B2B"/>
                              </a:solidFill>
                              <a:latin typeface="Cambria Math" panose="02040503050406030204" pitchFamily="18" charset="0"/>
                              <a:cs typeface="+mn-cs"/>
                            </a:rPr>
                            <m:t>=</m:t>
                          </m:r>
                          <m:f>
                            <m:fPr>
                              <m:type m:val="lin"/>
                              <m:ctrlPr>
                                <a:rPr lang="en-GB" sz="1200" i="1">
                                  <a:solidFill>
                                    <a:srgbClr val="2B2B2B"/>
                                  </a:solidFill>
                                  <a:latin typeface="Cambria Math" panose="02040503050406030204" pitchFamily="18" charset="0"/>
                                  <a:cs typeface="+mn-cs"/>
                                </a:rPr>
                              </m:ctrlPr>
                            </m:fPr>
                            <m:num>
                              <m:r>
                                <a:rPr lang="en-GB" sz="1200" i="1">
                                  <a:solidFill>
                                    <a:srgbClr val="2B2B2B"/>
                                  </a:solidFill>
                                  <a:latin typeface="Cambria Math" panose="02040503050406030204" pitchFamily="18" charset="0"/>
                                  <a:cs typeface="+mn-cs"/>
                                </a:rPr>
                                <m:t>2</m:t>
                              </m:r>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1</m:t>
                                  </m:r>
                                </m:sub>
                              </m:sSub>
                            </m:num>
                            <m:den>
                              <m:r>
                                <a:rPr lang="en-GB" sz="1200" i="1">
                                  <a:solidFill>
                                    <a:srgbClr val="2B2B2B"/>
                                  </a:solidFill>
                                  <a:latin typeface="Cambria Math" panose="02040503050406030204" pitchFamily="18" charset="0"/>
                                  <a:cs typeface="+mn-cs"/>
                                </a:rPr>
                                <m:t>𝑐</m:t>
                              </m:r>
                            </m:den>
                          </m:f>
                        </m:oMath>
                      </m:oMathPara>
                    </a14:m>
                    <a:endParaRPr lang="en-GB" sz="1200" dirty="0">
                      <a:solidFill>
                        <a:srgbClr val="2B2B2B"/>
                      </a:solidFill>
                      <a:latin typeface="Arial" panose="020B0604020202020204"/>
                      <a:cs typeface="+mn-cs"/>
                    </a:endParaRPr>
                  </a:p>
                </p:txBody>
              </p:sp>
            </mc:Choice>
            <mc:Fallback>
              <p:sp>
                <p:nvSpPr>
                  <p:cNvPr id="66" name="Rectangle 65">
                    <a:extLst>
                      <a:ext uri="{FF2B5EF4-FFF2-40B4-BE49-F238E27FC236}">
                        <a16:creationId xmlns:a16="http://schemas.microsoft.com/office/drawing/2014/main" id="{BED37FD0-E231-4F00-A86A-2E18EA793EDF}"/>
                      </a:ext>
                    </a:extLst>
                  </p:cNvPr>
                  <p:cNvSpPr>
                    <a:spLocks noRot="1" noChangeAspect="1" noMove="1" noResize="1" noEditPoints="1" noAdjustHandles="1" noChangeArrowheads="1" noChangeShapeType="1" noTextEdit="1"/>
                  </p:cNvSpPr>
                  <p:nvPr/>
                </p:nvSpPr>
                <p:spPr>
                  <a:xfrm>
                    <a:off x="7018942" y="3530434"/>
                    <a:ext cx="1275907" cy="369332"/>
                  </a:xfrm>
                  <a:prstGeom prst="rect">
                    <a:avLst/>
                  </a:prstGeom>
                  <a:blipFill>
                    <a:blip r:embed="rId11"/>
                    <a:stretch>
                      <a:fillRect t="-95455" r="-1299" b="-163636"/>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7" name="Rectangle 66">
                  <a:extLst>
                    <a:ext uri="{FF2B5EF4-FFF2-40B4-BE49-F238E27FC236}">
                      <a16:creationId xmlns:a16="http://schemas.microsoft.com/office/drawing/2014/main" id="{3573B2F3-AE39-4EA4-AAB0-FABBD09F1954}"/>
                    </a:ext>
                  </a:extLst>
                </p:cNvPr>
                <p:cNvSpPr/>
                <p:nvPr/>
              </p:nvSpPr>
              <p:spPr>
                <a:xfrm>
                  <a:off x="8380090" y="3916002"/>
                  <a:ext cx="1296327" cy="369332"/>
                </a:xfrm>
                <a:prstGeom prst="rect">
                  <a:avLst/>
                </a:prstGeom>
              </p:spPr>
              <p:txBody>
                <a:bodyPr wrap="squar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l-GR" sz="1200" i="1">
                                <a:solidFill>
                                  <a:srgbClr val="2B2B2B"/>
                                </a:solidFill>
                                <a:latin typeface="Cambria Math" panose="02040503050406030204" pitchFamily="18" charset="0"/>
                                <a:cs typeface="+mn-cs"/>
                              </a:rPr>
                            </m:ctrlPr>
                          </m:sSubPr>
                          <m:e>
                            <m:r>
                              <a:rPr lang="el-GR" sz="1200" i="1">
                                <a:solidFill>
                                  <a:srgbClr val="2B2B2B"/>
                                </a:solidFill>
                                <a:latin typeface="Cambria Math" panose="02040503050406030204" pitchFamily="18" charset="0"/>
                                <a:cs typeface="+mn-cs"/>
                              </a:rPr>
                              <m:t>𝜏</m:t>
                            </m:r>
                          </m:e>
                          <m:sub>
                            <m:r>
                              <a:rPr lang="el-GR" sz="1200" i="1">
                                <a:solidFill>
                                  <a:srgbClr val="2B2B2B"/>
                                </a:solidFill>
                                <a:latin typeface="Cambria Math" panose="02040503050406030204" pitchFamily="18" charset="0"/>
                                <a:cs typeface="+mn-cs"/>
                              </a:rPr>
                              <m:t>2</m:t>
                            </m:r>
                          </m:sub>
                        </m:sSub>
                        <m:r>
                          <a:rPr lang="el-GR" sz="1200" i="1">
                            <a:solidFill>
                              <a:srgbClr val="2B2B2B"/>
                            </a:solidFill>
                            <a:latin typeface="Cambria Math" panose="02040503050406030204" pitchFamily="18" charset="0"/>
                            <a:cs typeface="+mn-cs"/>
                          </a:rPr>
                          <m:t>=</m:t>
                        </m:r>
                        <m:f>
                          <m:fPr>
                            <m:type m:val="lin"/>
                            <m:ctrlPr>
                              <a:rPr lang="en-GB" sz="1200" i="1">
                                <a:solidFill>
                                  <a:srgbClr val="2B2B2B"/>
                                </a:solidFill>
                                <a:latin typeface="Cambria Math" panose="02040503050406030204" pitchFamily="18" charset="0"/>
                                <a:cs typeface="+mn-cs"/>
                              </a:rPr>
                            </m:ctrlPr>
                          </m:fPr>
                          <m:num>
                            <m:r>
                              <a:rPr lang="en-GB" sz="1200" i="1">
                                <a:solidFill>
                                  <a:srgbClr val="2B2B2B"/>
                                </a:solidFill>
                                <a:latin typeface="Cambria Math" panose="02040503050406030204" pitchFamily="18" charset="0"/>
                                <a:cs typeface="+mn-cs"/>
                              </a:rPr>
                              <m:t>2</m:t>
                            </m:r>
                            <m:sSub>
                              <m:sSubPr>
                                <m:ctrlPr>
                                  <a:rPr lang="en-GB" sz="1200" i="1">
                                    <a:solidFill>
                                      <a:srgbClr val="2B2B2B"/>
                                    </a:solidFill>
                                    <a:latin typeface="Cambria Math" panose="02040503050406030204" pitchFamily="18" charset="0"/>
                                    <a:cs typeface="+mn-cs"/>
                                  </a:rPr>
                                </m:ctrlPr>
                              </m:sSubPr>
                              <m:e>
                                <m:r>
                                  <a:rPr lang="en-GB" sz="1200" i="1">
                                    <a:solidFill>
                                      <a:srgbClr val="2B2B2B"/>
                                    </a:solidFill>
                                    <a:latin typeface="Cambria Math" panose="02040503050406030204" pitchFamily="18" charset="0"/>
                                    <a:cs typeface="+mn-cs"/>
                                  </a:rPr>
                                  <m:t>𝑅</m:t>
                                </m:r>
                              </m:e>
                              <m:sub>
                                <m:r>
                                  <a:rPr lang="en-GB" sz="1200">
                                    <a:solidFill>
                                      <a:srgbClr val="2B2B2B"/>
                                    </a:solidFill>
                                    <a:latin typeface="Cambria Math" panose="02040503050406030204" pitchFamily="18" charset="0"/>
                                    <a:cs typeface="+mn-cs"/>
                                  </a:rPr>
                                  <m:t>2</m:t>
                                </m:r>
                              </m:sub>
                            </m:sSub>
                          </m:num>
                          <m:den>
                            <m:r>
                              <a:rPr lang="en-GB" sz="1200" i="1">
                                <a:solidFill>
                                  <a:srgbClr val="2B2B2B"/>
                                </a:solidFill>
                                <a:latin typeface="Cambria Math" panose="02040503050406030204" pitchFamily="18" charset="0"/>
                                <a:cs typeface="+mn-cs"/>
                              </a:rPr>
                              <m:t>𝑐</m:t>
                            </m:r>
                          </m:den>
                        </m:f>
                      </m:oMath>
                    </m:oMathPara>
                  </a14:m>
                  <a:endParaRPr lang="en-GB" sz="1200" dirty="0">
                    <a:solidFill>
                      <a:srgbClr val="2B2B2B"/>
                    </a:solidFill>
                    <a:latin typeface="Arial" panose="020B0604020202020204"/>
                    <a:cs typeface="+mn-cs"/>
                  </a:endParaRPr>
                </a:p>
              </p:txBody>
            </p:sp>
          </mc:Choice>
          <mc:Fallback>
            <p:sp>
              <p:nvSpPr>
                <p:cNvPr id="67" name="Rectangle 66">
                  <a:extLst>
                    <a:ext uri="{FF2B5EF4-FFF2-40B4-BE49-F238E27FC236}">
                      <a16:creationId xmlns:a16="http://schemas.microsoft.com/office/drawing/2014/main" id="{3573B2F3-AE39-4EA4-AAB0-FABBD09F1954}"/>
                    </a:ext>
                  </a:extLst>
                </p:cNvPr>
                <p:cNvSpPr>
                  <a:spLocks noRot="1" noChangeAspect="1" noMove="1" noResize="1" noEditPoints="1" noAdjustHandles="1" noChangeArrowheads="1" noChangeShapeType="1" noTextEdit="1"/>
                </p:cNvSpPr>
                <p:nvPr/>
              </p:nvSpPr>
              <p:spPr>
                <a:xfrm>
                  <a:off x="8380090" y="3916002"/>
                  <a:ext cx="1296327" cy="369332"/>
                </a:xfrm>
                <a:prstGeom prst="rect">
                  <a:avLst/>
                </a:prstGeom>
                <a:blipFill>
                  <a:blip r:embed="rId12"/>
                  <a:stretch>
                    <a:fillRect t="-86957" r="-1282" b="-156522"/>
                  </a:stretch>
                </a:blipFill>
              </p:spPr>
              <p:txBody>
                <a:bodyPr/>
                <a:lstStyle/>
                <a:p>
                  <a:r>
                    <a:rPr lang="en-US">
                      <a:noFill/>
                    </a:rPr>
                    <a:t> </a:t>
                  </a:r>
                </a:p>
              </p:txBody>
            </p:sp>
          </mc:Fallback>
        </mc:AlternateContent>
      </p:grpSp>
      <p:sp>
        <p:nvSpPr>
          <p:cNvPr id="18" name="Title 1">
            <a:extLst>
              <a:ext uri="{FF2B5EF4-FFF2-40B4-BE49-F238E27FC236}">
                <a16:creationId xmlns:a16="http://schemas.microsoft.com/office/drawing/2014/main" id="{F24BD814-0AFF-CDAF-B417-4849080FD0A0}"/>
              </a:ext>
            </a:extLst>
          </p:cNvPr>
          <p:cNvSpPr>
            <a:spLocks noGrp="1"/>
          </p:cNvSpPr>
          <p:nvPr>
            <p:ph type="title"/>
          </p:nvPr>
        </p:nvSpPr>
        <p:spPr>
          <a:xfrm>
            <a:off x="1002593" y="1177177"/>
            <a:ext cx="6837349" cy="1114425"/>
          </a:xfrm>
        </p:spPr>
        <p:txBody>
          <a:bodyPr/>
          <a:lstStyle/>
          <a:p>
            <a:r>
              <a:rPr lang="en-GB" sz="3000" dirty="0">
                <a:solidFill>
                  <a:srgbClr val="0070C0"/>
                </a:solidFill>
              </a:rPr>
              <a:t>Maximum Unambiguous Range</a:t>
            </a:r>
          </a:p>
        </p:txBody>
      </p:sp>
    </p:spTree>
    <p:extLst>
      <p:ext uri="{BB962C8B-B14F-4D97-AF65-F5344CB8AC3E}">
        <p14:creationId xmlns:p14="http://schemas.microsoft.com/office/powerpoint/2010/main" val="3178200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304" y="1272348"/>
            <a:ext cx="7200900" cy="1114425"/>
          </a:xfrm>
        </p:spPr>
        <p:txBody>
          <a:bodyPr/>
          <a:lstStyle/>
          <a:p>
            <a:r>
              <a:rPr lang="en-GB" dirty="0">
                <a:solidFill>
                  <a:srgbClr val="0070C0"/>
                </a:solidFill>
              </a:rPr>
              <a:t>Data matrix</a:t>
            </a:r>
          </a:p>
        </p:txBody>
      </p:sp>
      <p:sp>
        <p:nvSpPr>
          <p:cNvPr id="3" name="Content Placeholder 2"/>
          <p:cNvSpPr>
            <a:spLocks noGrp="1"/>
          </p:cNvSpPr>
          <p:nvPr>
            <p:ph idx="1"/>
          </p:nvPr>
        </p:nvSpPr>
        <p:spPr>
          <a:xfrm>
            <a:off x="894523" y="2109581"/>
            <a:ext cx="7640706" cy="1131248"/>
          </a:xfrm>
        </p:spPr>
        <p:txBody>
          <a:bodyPr>
            <a:normAutofit fontScale="70000" lnSpcReduction="20000"/>
          </a:bodyPr>
          <a:lstStyle/>
          <a:p>
            <a:r>
              <a:rPr lang="en-GB" dirty="0"/>
              <a:t>Radar returns from each PRI are stored in memory for further processing;</a:t>
            </a:r>
          </a:p>
          <a:p>
            <a:r>
              <a:rPr lang="en-GB" b="1" dirty="0">
                <a:solidFill>
                  <a:srgbClr val="0070C0"/>
                </a:solidFill>
              </a:rPr>
              <a:t>Fast Time </a:t>
            </a:r>
            <a:r>
              <a:rPr lang="en-GB" dirty="0"/>
              <a:t>refers to the different time slots composing a PRI, sampling rate dependent;</a:t>
            </a:r>
          </a:p>
          <a:p>
            <a:r>
              <a:rPr lang="en-GB" b="1" dirty="0">
                <a:solidFill>
                  <a:srgbClr val="0070C0"/>
                </a:solidFill>
              </a:rPr>
              <a:t>Slow Time </a:t>
            </a:r>
            <a:r>
              <a:rPr lang="en-GB" dirty="0"/>
              <a:t>updates every PRI;</a:t>
            </a:r>
          </a:p>
          <a:p>
            <a:endParaRPr lang="en-GB" dirty="0"/>
          </a:p>
        </p:txBody>
      </p:sp>
      <p:graphicFrame>
        <p:nvGraphicFramePr>
          <p:cNvPr id="7" name="Table 6"/>
          <p:cNvGraphicFramePr>
            <a:graphicFrameLocks noGrp="1"/>
          </p:cNvGraphicFramePr>
          <p:nvPr/>
        </p:nvGraphicFramePr>
        <p:xfrm>
          <a:off x="1091241" y="3410719"/>
          <a:ext cx="4178570" cy="1112520"/>
        </p:xfrm>
        <a:graphic>
          <a:graphicData uri="http://schemas.openxmlformats.org/drawingml/2006/table">
            <a:tbl>
              <a:tblPr>
                <a:tableStyleId>{5C22544A-7EE6-4342-B048-85BDC9FD1C3A}</a:tableStyleId>
              </a:tblPr>
              <a:tblGrid>
                <a:gridCol w="417857">
                  <a:extLst>
                    <a:ext uri="{9D8B030D-6E8A-4147-A177-3AD203B41FA5}">
                      <a16:colId xmlns:a16="http://schemas.microsoft.com/office/drawing/2014/main" val="58560960"/>
                    </a:ext>
                  </a:extLst>
                </a:gridCol>
                <a:gridCol w="417857">
                  <a:extLst>
                    <a:ext uri="{9D8B030D-6E8A-4147-A177-3AD203B41FA5}">
                      <a16:colId xmlns:a16="http://schemas.microsoft.com/office/drawing/2014/main" val="1959101068"/>
                    </a:ext>
                  </a:extLst>
                </a:gridCol>
                <a:gridCol w="417857">
                  <a:extLst>
                    <a:ext uri="{9D8B030D-6E8A-4147-A177-3AD203B41FA5}">
                      <a16:colId xmlns:a16="http://schemas.microsoft.com/office/drawing/2014/main" val="3443740159"/>
                    </a:ext>
                  </a:extLst>
                </a:gridCol>
                <a:gridCol w="417857">
                  <a:extLst>
                    <a:ext uri="{9D8B030D-6E8A-4147-A177-3AD203B41FA5}">
                      <a16:colId xmlns:a16="http://schemas.microsoft.com/office/drawing/2014/main" val="322318333"/>
                    </a:ext>
                  </a:extLst>
                </a:gridCol>
                <a:gridCol w="417857">
                  <a:extLst>
                    <a:ext uri="{9D8B030D-6E8A-4147-A177-3AD203B41FA5}">
                      <a16:colId xmlns:a16="http://schemas.microsoft.com/office/drawing/2014/main" val="1837978148"/>
                    </a:ext>
                  </a:extLst>
                </a:gridCol>
                <a:gridCol w="417857">
                  <a:extLst>
                    <a:ext uri="{9D8B030D-6E8A-4147-A177-3AD203B41FA5}">
                      <a16:colId xmlns:a16="http://schemas.microsoft.com/office/drawing/2014/main" val="2866532715"/>
                    </a:ext>
                  </a:extLst>
                </a:gridCol>
                <a:gridCol w="417857">
                  <a:extLst>
                    <a:ext uri="{9D8B030D-6E8A-4147-A177-3AD203B41FA5}">
                      <a16:colId xmlns:a16="http://schemas.microsoft.com/office/drawing/2014/main" val="453283488"/>
                    </a:ext>
                  </a:extLst>
                </a:gridCol>
                <a:gridCol w="417857">
                  <a:extLst>
                    <a:ext uri="{9D8B030D-6E8A-4147-A177-3AD203B41FA5}">
                      <a16:colId xmlns:a16="http://schemas.microsoft.com/office/drawing/2014/main" val="2859117296"/>
                    </a:ext>
                  </a:extLst>
                </a:gridCol>
                <a:gridCol w="417857">
                  <a:extLst>
                    <a:ext uri="{9D8B030D-6E8A-4147-A177-3AD203B41FA5}">
                      <a16:colId xmlns:a16="http://schemas.microsoft.com/office/drawing/2014/main" val="2740195124"/>
                    </a:ext>
                  </a:extLst>
                </a:gridCol>
                <a:gridCol w="417857">
                  <a:extLst>
                    <a:ext uri="{9D8B030D-6E8A-4147-A177-3AD203B41FA5}">
                      <a16:colId xmlns:a16="http://schemas.microsoft.com/office/drawing/2014/main" val="4240697134"/>
                    </a:ext>
                  </a:extLst>
                </a:gridCol>
              </a:tblGrid>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624163703"/>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1585185788"/>
                  </a:ext>
                </a:extLst>
              </a:tr>
              <a:tr h="278130">
                <a:tc>
                  <a:txBody>
                    <a:bodyPr/>
                    <a:lstStyle/>
                    <a:p>
                      <a:endParaRPr lang="en-GB" sz="100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28532636"/>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78958065"/>
                  </a:ext>
                </a:extLst>
              </a:tr>
            </a:tbl>
          </a:graphicData>
        </a:graphic>
      </p:graphicFrame>
      <p:sp>
        <p:nvSpPr>
          <p:cNvPr id="8" name="Arrow: Right 7"/>
          <p:cNvSpPr/>
          <p:nvPr/>
        </p:nvSpPr>
        <p:spPr>
          <a:xfrm flipV="1">
            <a:off x="1091241" y="4608963"/>
            <a:ext cx="4320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9" name="Arrow: Right 8"/>
          <p:cNvSpPr/>
          <p:nvPr/>
        </p:nvSpPr>
        <p:spPr>
          <a:xfrm rot="16200000" flipV="1">
            <a:off x="369025" y="3878231"/>
            <a:ext cx="1215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0" name="TextBox 9"/>
          <p:cNvSpPr txBox="1"/>
          <p:nvPr/>
        </p:nvSpPr>
        <p:spPr>
          <a:xfrm>
            <a:off x="2776883" y="4687677"/>
            <a:ext cx="901785"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Fast Time</a:t>
            </a:r>
          </a:p>
        </p:txBody>
      </p:sp>
      <p:sp>
        <p:nvSpPr>
          <p:cNvPr id="11" name="TextBox 10"/>
          <p:cNvSpPr txBox="1"/>
          <p:nvPr/>
        </p:nvSpPr>
        <p:spPr>
          <a:xfrm rot="16200000">
            <a:off x="258953" y="3822709"/>
            <a:ext cx="940257"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Slow Time</a:t>
            </a:r>
          </a:p>
        </p:txBody>
      </p:sp>
      <p:sp>
        <p:nvSpPr>
          <p:cNvPr id="12" name="TextBox 11"/>
          <p:cNvSpPr txBox="1"/>
          <p:nvPr/>
        </p:nvSpPr>
        <p:spPr>
          <a:xfrm>
            <a:off x="6073400" y="3708278"/>
            <a:ext cx="2715398" cy="1658238"/>
          </a:xfrm>
          <a:prstGeom prst="rect">
            <a:avLst/>
          </a:prstGeom>
          <a:noFill/>
        </p:spPr>
        <p:txBody>
          <a:bodyPr wrap="square" rtlCol="0">
            <a:noAutofit/>
          </a:bodyPr>
          <a:lstStyle/>
          <a:p>
            <a:pPr defTabSz="685748" eaLnBrk="1" fontAlgn="auto" hangingPunct="1">
              <a:lnSpc>
                <a:spcPct val="120000"/>
              </a:lnSpc>
              <a:spcBef>
                <a:spcPts val="0"/>
              </a:spcBef>
              <a:spcAft>
                <a:spcPts val="0"/>
              </a:spcAft>
            </a:pPr>
            <a:r>
              <a:rPr lang="en-GB" sz="1125" dirty="0">
                <a:solidFill>
                  <a:srgbClr val="2B2B2B"/>
                </a:solidFill>
                <a:latin typeface="Arial" panose="020B0604020202020204"/>
                <a:cs typeface="+mn-cs"/>
              </a:rPr>
              <a:t>Example of two targets, one staying in the same resolution bin </a:t>
            </a:r>
            <a:r>
              <a:rPr lang="en-GB" sz="1125" dirty="0">
                <a:solidFill>
                  <a:srgbClr val="0070C0"/>
                </a:solidFill>
                <a:latin typeface="Arial" panose="020B0604020202020204"/>
                <a:cs typeface="+mn-cs"/>
              </a:rPr>
              <a:t>(blue)</a:t>
            </a:r>
            <a:r>
              <a:rPr lang="en-GB" sz="1125" dirty="0">
                <a:solidFill>
                  <a:srgbClr val="2B2B2B"/>
                </a:solidFill>
                <a:latin typeface="Arial" panose="020B0604020202020204"/>
                <a:cs typeface="+mn-cs"/>
              </a:rPr>
              <a:t> and one moving in different resolution bins </a:t>
            </a:r>
            <a:r>
              <a:rPr lang="en-GB" sz="1125" dirty="0">
                <a:solidFill>
                  <a:srgbClr val="00B050"/>
                </a:solidFill>
                <a:latin typeface="Arial" panose="020B0604020202020204"/>
                <a:cs typeface="+mn-cs"/>
              </a:rPr>
              <a:t>(green);</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Top: </a:t>
            </a:r>
            <a:r>
              <a:rPr lang="en-GB" sz="1125" dirty="0">
                <a:solidFill>
                  <a:srgbClr val="2B2B2B"/>
                </a:solidFill>
                <a:latin typeface="Arial" panose="020B0604020202020204"/>
                <a:cs typeface="+mn-cs"/>
              </a:rPr>
              <a:t>Data matrix for 10 time resolution bins and 4 PRI;</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Bottom: </a:t>
            </a:r>
            <a:r>
              <a:rPr lang="en-GB" sz="1125" dirty="0">
                <a:solidFill>
                  <a:srgbClr val="2B2B2B"/>
                </a:solidFill>
                <a:latin typeface="Arial" panose="020B0604020202020204"/>
                <a:cs typeface="+mn-cs"/>
              </a:rPr>
              <a:t>Radar returns in time;</a:t>
            </a:r>
            <a:endParaRPr lang="en-GB" sz="1125" b="1" dirty="0">
              <a:solidFill>
                <a:srgbClr val="2B2B2B"/>
              </a:solidFill>
              <a:latin typeface="Arial" panose="020B0604020202020204"/>
              <a:cs typeface="+mn-cs"/>
            </a:endParaRPr>
          </a:p>
        </p:txBody>
      </p:sp>
      <p:grpSp>
        <p:nvGrpSpPr>
          <p:cNvPr id="35" name="Group 34"/>
          <p:cNvGrpSpPr/>
          <p:nvPr/>
        </p:nvGrpSpPr>
        <p:grpSpPr>
          <a:xfrm>
            <a:off x="1014033" y="5162325"/>
            <a:ext cx="4389990" cy="776661"/>
            <a:chOff x="2005566" y="5857116"/>
            <a:chExt cx="5853319" cy="1020906"/>
          </a:xfrm>
        </p:grpSpPr>
        <p:sp>
          <p:nvSpPr>
            <p:cNvPr id="13" name="Arrow: Right 12"/>
            <p:cNvSpPr/>
            <p:nvPr/>
          </p:nvSpPr>
          <p:spPr>
            <a:xfrm flipV="1">
              <a:off x="2031452" y="6225019"/>
              <a:ext cx="5760000" cy="10002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4" name="Rectangle 13"/>
            <p:cNvSpPr/>
            <p:nvPr/>
          </p:nvSpPr>
          <p:spPr>
            <a:xfrm>
              <a:off x="229017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5" name="Rectangle 14"/>
            <p:cNvSpPr/>
            <p:nvPr/>
          </p:nvSpPr>
          <p:spPr>
            <a:xfrm>
              <a:off x="7133900" y="6325038"/>
              <a:ext cx="724985" cy="379282"/>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Time</a:t>
              </a:r>
            </a:p>
          </p:txBody>
        </p:sp>
        <p:cxnSp>
          <p:nvCxnSpPr>
            <p:cNvPr id="17" name="Straight Connector 16"/>
            <p:cNvCxnSpPr/>
            <p:nvPr/>
          </p:nvCxnSpPr>
          <p:spPr>
            <a:xfrm>
              <a:off x="2041612"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a:off x="3481612" y="5857116"/>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a:off x="491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a:off x="635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Rectangle 24"/>
            <p:cNvSpPr/>
            <p:nvPr/>
          </p:nvSpPr>
          <p:spPr>
            <a:xfrm>
              <a:off x="3733245"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26" name="Rectangle 25"/>
            <p:cNvSpPr/>
            <p:nvPr/>
          </p:nvSpPr>
          <p:spPr>
            <a:xfrm>
              <a:off x="5166902"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27" name="Rectangle 26"/>
            <p:cNvSpPr/>
            <p:nvPr/>
          </p:nvSpPr>
          <p:spPr>
            <a:xfrm>
              <a:off x="660690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28" name="Rectangle 27"/>
            <p:cNvSpPr/>
            <p:nvPr/>
          </p:nvSpPr>
          <p:spPr>
            <a:xfrm>
              <a:off x="2882446"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29" name="Rectangle 28"/>
            <p:cNvSpPr/>
            <p:nvPr/>
          </p:nvSpPr>
          <p:spPr>
            <a:xfrm>
              <a:off x="4443726" y="5866144"/>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0" name="Rectangle 29"/>
            <p:cNvSpPr/>
            <p:nvPr/>
          </p:nvSpPr>
          <p:spPr>
            <a:xfrm>
              <a:off x="6021513"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1" name="Rectangle 30"/>
            <p:cNvSpPr/>
            <p:nvPr/>
          </p:nvSpPr>
          <p:spPr>
            <a:xfrm>
              <a:off x="7558299" y="5865847"/>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cxnSp>
          <p:nvCxnSpPr>
            <p:cNvPr id="32" name="Straight Connector 31"/>
            <p:cNvCxnSpPr/>
            <p:nvPr/>
          </p:nvCxnSpPr>
          <p:spPr>
            <a:xfrm>
              <a:off x="7709624" y="587630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Left Brace 32"/>
            <p:cNvSpPr/>
            <p:nvPr/>
          </p:nvSpPr>
          <p:spPr>
            <a:xfrm rot="16200000">
              <a:off x="2635566" y="5702506"/>
              <a:ext cx="216000" cy="1476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34" name="TextBox 33"/>
            <p:cNvSpPr txBox="1"/>
            <p:nvPr/>
          </p:nvSpPr>
          <p:spPr>
            <a:xfrm>
              <a:off x="2415966" y="6498740"/>
              <a:ext cx="655199" cy="379282"/>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grpSp>
      <p:sp>
        <p:nvSpPr>
          <p:cNvPr id="42" name="Left Brace 41"/>
          <p:cNvSpPr/>
          <p:nvPr/>
        </p:nvSpPr>
        <p:spPr>
          <a:xfrm rot="10800000">
            <a:off x="5292076" y="4241523"/>
            <a:ext cx="119165" cy="29587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3" name="TextBox 42"/>
          <p:cNvSpPr txBox="1"/>
          <p:nvPr/>
        </p:nvSpPr>
        <p:spPr>
          <a:xfrm>
            <a:off x="5322086" y="4192639"/>
            <a:ext cx="491399" cy="288541"/>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sp>
        <p:nvSpPr>
          <p:cNvPr id="44" name="Left Brace 43"/>
          <p:cNvSpPr/>
          <p:nvPr/>
        </p:nvSpPr>
        <p:spPr>
          <a:xfrm rot="5400000">
            <a:off x="5020787" y="3112555"/>
            <a:ext cx="88779" cy="40927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45" name="Rectangle 44"/>
              <p:cNvSpPr/>
              <p:nvPr/>
            </p:nvSpPr>
            <p:spPr>
              <a:xfrm>
                <a:off x="4396604" y="2999941"/>
                <a:ext cx="1908728" cy="288541"/>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Sampling Interval</a:t>
                </a:r>
                <a14:m>
                  <m:oMath xmlns:m="http://schemas.openxmlformats.org/officeDocument/2006/math">
                    <m:r>
                      <a:rPr lang="en-GB" sz="1275" i="1">
                        <a:solidFill>
                          <a:srgbClr val="2B2B2B"/>
                        </a:solidFill>
                        <a:latin typeface="Cambria Math" panose="02040503050406030204" pitchFamily="18" charset="0"/>
                        <a:ea typeface="Cambria Math" panose="02040503050406030204" pitchFamily="18" charset="0"/>
                        <a:cs typeface="+mn-cs"/>
                      </a:rPr>
                      <m:t>≈</m:t>
                    </m:r>
                    <m:f>
                      <m:fPr>
                        <m:type m:val="lin"/>
                        <m:ctrlPr>
                          <a:rPr lang="en-GB" sz="1275" i="1">
                            <a:solidFill>
                              <a:srgbClr val="2B2B2B"/>
                            </a:solidFill>
                            <a:latin typeface="Cambria Math" panose="02040503050406030204" pitchFamily="18" charset="0"/>
                            <a:ea typeface="Cambria Math" panose="02040503050406030204" pitchFamily="18" charset="0"/>
                            <a:cs typeface="+mn-cs"/>
                          </a:rPr>
                        </m:ctrlPr>
                      </m:fPr>
                      <m:num>
                        <m:r>
                          <a:rPr lang="en-GB" sz="1275" i="1">
                            <a:solidFill>
                              <a:srgbClr val="2B2B2B"/>
                            </a:solidFill>
                            <a:latin typeface="Cambria Math" panose="02040503050406030204" pitchFamily="18" charset="0"/>
                            <a:ea typeface="Cambria Math" panose="02040503050406030204" pitchFamily="18" charset="0"/>
                            <a:cs typeface="+mn-cs"/>
                          </a:rPr>
                          <m:t>1</m:t>
                        </m:r>
                      </m:num>
                      <m:den>
                        <m:r>
                          <a:rPr lang="en-GB" sz="1275" i="1">
                            <a:solidFill>
                              <a:srgbClr val="2B2B2B"/>
                            </a:solidFill>
                            <a:latin typeface="Cambria Math" panose="02040503050406030204" pitchFamily="18" charset="0"/>
                            <a:ea typeface="Cambria Math" panose="02040503050406030204" pitchFamily="18" charset="0"/>
                            <a:cs typeface="+mn-cs"/>
                          </a:rPr>
                          <m:t>𝐵</m:t>
                        </m:r>
                      </m:den>
                    </m:f>
                  </m:oMath>
                </a14:m>
                <a:endParaRPr lang="en-GB" sz="1275" dirty="0">
                  <a:solidFill>
                    <a:srgbClr val="2B2B2B"/>
                  </a:solidFill>
                  <a:latin typeface="Arial" panose="020B0604020202020204"/>
                  <a:cs typeface="+mn-cs"/>
                </a:endParaRPr>
              </a:p>
            </p:txBody>
          </p:sp>
        </mc:Choice>
        <mc:Fallback>
          <p:sp>
            <p:nvSpPr>
              <p:cNvPr id="45" name="Rectangle 44"/>
              <p:cNvSpPr>
                <a:spLocks noRot="1" noChangeAspect="1" noMove="1" noResize="1" noEditPoints="1" noAdjustHandles="1" noChangeArrowheads="1" noChangeShapeType="1" noTextEdit="1"/>
              </p:cNvSpPr>
              <p:nvPr/>
            </p:nvSpPr>
            <p:spPr>
              <a:xfrm>
                <a:off x="4396604" y="2999941"/>
                <a:ext cx="1908728" cy="288541"/>
              </a:xfrm>
              <a:prstGeom prst="rect">
                <a:avLst/>
              </a:prstGeom>
              <a:blipFill>
                <a:blip r:embed="rId3"/>
                <a:stretch>
                  <a:fillRect l="-662" t="-104348" b="-165217"/>
                </a:stretch>
              </a:blipFill>
            </p:spPr>
            <p:txBody>
              <a:bodyPr/>
              <a:lstStyle/>
              <a:p>
                <a:r>
                  <a:rPr lang="en-US">
                    <a:noFill/>
                  </a:rPr>
                  <a:t> </a:t>
                </a:r>
              </a:p>
            </p:txBody>
          </p:sp>
        </mc:Fallback>
      </mc:AlternateContent>
    </p:spTree>
    <p:extLst>
      <p:ext uri="{BB962C8B-B14F-4D97-AF65-F5344CB8AC3E}">
        <p14:creationId xmlns:p14="http://schemas.microsoft.com/office/powerpoint/2010/main" val="4017858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4523" y="2109581"/>
            <a:ext cx="7640706" cy="1131248"/>
          </a:xfrm>
        </p:spPr>
        <p:txBody>
          <a:bodyPr>
            <a:normAutofit fontScale="70000" lnSpcReduction="20000"/>
          </a:bodyPr>
          <a:lstStyle/>
          <a:p>
            <a:r>
              <a:rPr lang="en-GB" dirty="0"/>
              <a:t>Radar returns from each PRI are stored in memory for further processing;</a:t>
            </a:r>
          </a:p>
          <a:p>
            <a:r>
              <a:rPr lang="en-GB" b="1" dirty="0">
                <a:solidFill>
                  <a:srgbClr val="0070C0"/>
                </a:solidFill>
              </a:rPr>
              <a:t>Fast Time </a:t>
            </a:r>
            <a:r>
              <a:rPr lang="en-GB" dirty="0"/>
              <a:t>refers to the different time slots composing a PRI, sampling rate dependent;</a:t>
            </a:r>
          </a:p>
          <a:p>
            <a:r>
              <a:rPr lang="en-GB" b="1" dirty="0">
                <a:solidFill>
                  <a:srgbClr val="0070C0"/>
                </a:solidFill>
              </a:rPr>
              <a:t>Slow Time </a:t>
            </a:r>
            <a:r>
              <a:rPr lang="en-GB" dirty="0"/>
              <a:t>updates every PRI;</a:t>
            </a:r>
          </a:p>
          <a:p>
            <a:endParaRPr lang="en-GB" dirty="0"/>
          </a:p>
        </p:txBody>
      </p:sp>
      <p:graphicFrame>
        <p:nvGraphicFramePr>
          <p:cNvPr id="7" name="Table 6"/>
          <p:cNvGraphicFramePr>
            <a:graphicFrameLocks noGrp="1"/>
          </p:cNvGraphicFramePr>
          <p:nvPr/>
        </p:nvGraphicFramePr>
        <p:xfrm>
          <a:off x="1091241" y="3410719"/>
          <a:ext cx="4178570" cy="1112520"/>
        </p:xfrm>
        <a:graphic>
          <a:graphicData uri="http://schemas.openxmlformats.org/drawingml/2006/table">
            <a:tbl>
              <a:tblPr>
                <a:tableStyleId>{5C22544A-7EE6-4342-B048-85BDC9FD1C3A}</a:tableStyleId>
              </a:tblPr>
              <a:tblGrid>
                <a:gridCol w="417857">
                  <a:extLst>
                    <a:ext uri="{9D8B030D-6E8A-4147-A177-3AD203B41FA5}">
                      <a16:colId xmlns:a16="http://schemas.microsoft.com/office/drawing/2014/main" val="58560960"/>
                    </a:ext>
                  </a:extLst>
                </a:gridCol>
                <a:gridCol w="417857">
                  <a:extLst>
                    <a:ext uri="{9D8B030D-6E8A-4147-A177-3AD203B41FA5}">
                      <a16:colId xmlns:a16="http://schemas.microsoft.com/office/drawing/2014/main" val="1959101068"/>
                    </a:ext>
                  </a:extLst>
                </a:gridCol>
                <a:gridCol w="417857">
                  <a:extLst>
                    <a:ext uri="{9D8B030D-6E8A-4147-A177-3AD203B41FA5}">
                      <a16:colId xmlns:a16="http://schemas.microsoft.com/office/drawing/2014/main" val="3443740159"/>
                    </a:ext>
                  </a:extLst>
                </a:gridCol>
                <a:gridCol w="417857">
                  <a:extLst>
                    <a:ext uri="{9D8B030D-6E8A-4147-A177-3AD203B41FA5}">
                      <a16:colId xmlns:a16="http://schemas.microsoft.com/office/drawing/2014/main" val="322318333"/>
                    </a:ext>
                  </a:extLst>
                </a:gridCol>
                <a:gridCol w="417857">
                  <a:extLst>
                    <a:ext uri="{9D8B030D-6E8A-4147-A177-3AD203B41FA5}">
                      <a16:colId xmlns:a16="http://schemas.microsoft.com/office/drawing/2014/main" val="1837978148"/>
                    </a:ext>
                  </a:extLst>
                </a:gridCol>
                <a:gridCol w="417857">
                  <a:extLst>
                    <a:ext uri="{9D8B030D-6E8A-4147-A177-3AD203B41FA5}">
                      <a16:colId xmlns:a16="http://schemas.microsoft.com/office/drawing/2014/main" val="2866532715"/>
                    </a:ext>
                  </a:extLst>
                </a:gridCol>
                <a:gridCol w="417857">
                  <a:extLst>
                    <a:ext uri="{9D8B030D-6E8A-4147-A177-3AD203B41FA5}">
                      <a16:colId xmlns:a16="http://schemas.microsoft.com/office/drawing/2014/main" val="453283488"/>
                    </a:ext>
                  </a:extLst>
                </a:gridCol>
                <a:gridCol w="417857">
                  <a:extLst>
                    <a:ext uri="{9D8B030D-6E8A-4147-A177-3AD203B41FA5}">
                      <a16:colId xmlns:a16="http://schemas.microsoft.com/office/drawing/2014/main" val="2859117296"/>
                    </a:ext>
                  </a:extLst>
                </a:gridCol>
                <a:gridCol w="417857">
                  <a:extLst>
                    <a:ext uri="{9D8B030D-6E8A-4147-A177-3AD203B41FA5}">
                      <a16:colId xmlns:a16="http://schemas.microsoft.com/office/drawing/2014/main" val="2740195124"/>
                    </a:ext>
                  </a:extLst>
                </a:gridCol>
                <a:gridCol w="417857">
                  <a:extLst>
                    <a:ext uri="{9D8B030D-6E8A-4147-A177-3AD203B41FA5}">
                      <a16:colId xmlns:a16="http://schemas.microsoft.com/office/drawing/2014/main" val="4240697134"/>
                    </a:ext>
                  </a:extLst>
                </a:gridCol>
              </a:tblGrid>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624163703"/>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1585185788"/>
                  </a:ext>
                </a:extLst>
              </a:tr>
              <a:tr h="278130">
                <a:tc>
                  <a:txBody>
                    <a:bodyPr/>
                    <a:lstStyle/>
                    <a:p>
                      <a:endParaRPr lang="en-GB" sz="100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28532636"/>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78958065"/>
                  </a:ext>
                </a:extLst>
              </a:tr>
            </a:tbl>
          </a:graphicData>
        </a:graphic>
      </p:graphicFrame>
      <p:sp>
        <p:nvSpPr>
          <p:cNvPr id="8" name="Arrow: Right 7"/>
          <p:cNvSpPr/>
          <p:nvPr/>
        </p:nvSpPr>
        <p:spPr>
          <a:xfrm flipV="1">
            <a:off x="1091241" y="4608963"/>
            <a:ext cx="4320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9" name="Arrow: Right 8"/>
          <p:cNvSpPr/>
          <p:nvPr/>
        </p:nvSpPr>
        <p:spPr>
          <a:xfrm rot="16200000" flipV="1">
            <a:off x="369025" y="3878231"/>
            <a:ext cx="1215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0" name="TextBox 9"/>
          <p:cNvSpPr txBox="1"/>
          <p:nvPr/>
        </p:nvSpPr>
        <p:spPr>
          <a:xfrm>
            <a:off x="2776883" y="4687677"/>
            <a:ext cx="901785"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Fast Time</a:t>
            </a:r>
          </a:p>
        </p:txBody>
      </p:sp>
      <p:sp>
        <p:nvSpPr>
          <p:cNvPr id="11" name="TextBox 10"/>
          <p:cNvSpPr txBox="1"/>
          <p:nvPr/>
        </p:nvSpPr>
        <p:spPr>
          <a:xfrm rot="16200000">
            <a:off x="258440" y="3822709"/>
            <a:ext cx="941283"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Slow Time</a:t>
            </a:r>
          </a:p>
        </p:txBody>
      </p:sp>
      <p:sp>
        <p:nvSpPr>
          <p:cNvPr id="42" name="Left Brace 41"/>
          <p:cNvSpPr/>
          <p:nvPr/>
        </p:nvSpPr>
        <p:spPr>
          <a:xfrm rot="10800000">
            <a:off x="5292076" y="4241523"/>
            <a:ext cx="119165" cy="29587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3" name="TextBox 42"/>
          <p:cNvSpPr txBox="1"/>
          <p:nvPr/>
        </p:nvSpPr>
        <p:spPr>
          <a:xfrm>
            <a:off x="5322086" y="4192639"/>
            <a:ext cx="491399" cy="288541"/>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sp>
        <p:nvSpPr>
          <p:cNvPr id="44" name="Left Brace 43"/>
          <p:cNvSpPr/>
          <p:nvPr/>
        </p:nvSpPr>
        <p:spPr>
          <a:xfrm rot="5400000">
            <a:off x="5020787" y="3112555"/>
            <a:ext cx="88779" cy="40927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45" name="Rectangle 44"/>
              <p:cNvSpPr/>
              <p:nvPr/>
            </p:nvSpPr>
            <p:spPr>
              <a:xfrm>
                <a:off x="4396604" y="2999941"/>
                <a:ext cx="1908728" cy="288541"/>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Sampling Interval</a:t>
                </a:r>
                <a14:m>
                  <m:oMath xmlns:m="http://schemas.openxmlformats.org/officeDocument/2006/math">
                    <m:r>
                      <a:rPr lang="en-GB" sz="1275" i="1">
                        <a:solidFill>
                          <a:srgbClr val="2B2B2B"/>
                        </a:solidFill>
                        <a:latin typeface="Cambria Math" panose="02040503050406030204" pitchFamily="18" charset="0"/>
                        <a:ea typeface="Cambria Math" panose="02040503050406030204" pitchFamily="18" charset="0"/>
                        <a:cs typeface="+mn-cs"/>
                      </a:rPr>
                      <m:t>≈</m:t>
                    </m:r>
                    <m:f>
                      <m:fPr>
                        <m:type m:val="lin"/>
                        <m:ctrlPr>
                          <a:rPr lang="en-GB" sz="1275" i="1">
                            <a:solidFill>
                              <a:srgbClr val="2B2B2B"/>
                            </a:solidFill>
                            <a:latin typeface="Cambria Math" panose="02040503050406030204" pitchFamily="18" charset="0"/>
                            <a:ea typeface="Cambria Math" panose="02040503050406030204" pitchFamily="18" charset="0"/>
                            <a:cs typeface="+mn-cs"/>
                          </a:rPr>
                        </m:ctrlPr>
                      </m:fPr>
                      <m:num>
                        <m:r>
                          <a:rPr lang="en-GB" sz="1275" i="1">
                            <a:solidFill>
                              <a:srgbClr val="2B2B2B"/>
                            </a:solidFill>
                            <a:latin typeface="Cambria Math" panose="02040503050406030204" pitchFamily="18" charset="0"/>
                            <a:ea typeface="Cambria Math" panose="02040503050406030204" pitchFamily="18" charset="0"/>
                            <a:cs typeface="+mn-cs"/>
                          </a:rPr>
                          <m:t>1</m:t>
                        </m:r>
                      </m:num>
                      <m:den>
                        <m:r>
                          <a:rPr lang="en-GB" sz="1275" i="1">
                            <a:solidFill>
                              <a:srgbClr val="2B2B2B"/>
                            </a:solidFill>
                            <a:latin typeface="Cambria Math" panose="02040503050406030204" pitchFamily="18" charset="0"/>
                            <a:ea typeface="Cambria Math" panose="02040503050406030204" pitchFamily="18" charset="0"/>
                            <a:cs typeface="+mn-cs"/>
                          </a:rPr>
                          <m:t>𝐵</m:t>
                        </m:r>
                      </m:den>
                    </m:f>
                  </m:oMath>
                </a14:m>
                <a:endParaRPr lang="en-GB" sz="1275" dirty="0">
                  <a:solidFill>
                    <a:srgbClr val="2B2B2B"/>
                  </a:solidFill>
                  <a:latin typeface="Arial" panose="020B0604020202020204"/>
                  <a:cs typeface="+mn-cs"/>
                </a:endParaRPr>
              </a:p>
            </p:txBody>
          </p:sp>
        </mc:Choice>
        <mc:Fallback>
          <p:sp>
            <p:nvSpPr>
              <p:cNvPr id="45" name="Rectangle 44"/>
              <p:cNvSpPr>
                <a:spLocks noRot="1" noChangeAspect="1" noMove="1" noResize="1" noEditPoints="1" noAdjustHandles="1" noChangeArrowheads="1" noChangeShapeType="1" noTextEdit="1"/>
              </p:cNvSpPr>
              <p:nvPr/>
            </p:nvSpPr>
            <p:spPr>
              <a:xfrm>
                <a:off x="4396604" y="2999941"/>
                <a:ext cx="1908728" cy="288541"/>
              </a:xfrm>
              <a:prstGeom prst="rect">
                <a:avLst/>
              </a:prstGeom>
              <a:blipFill>
                <a:blip r:embed="rId3"/>
                <a:stretch>
                  <a:fillRect l="-662" t="-104348" b="-165217"/>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6787DA9B-2B2F-4528-A329-647B42757948}"/>
              </a:ext>
            </a:extLst>
          </p:cNvPr>
          <p:cNvSpPr/>
          <p:nvPr/>
        </p:nvSpPr>
        <p:spPr>
          <a:xfrm>
            <a:off x="1087368" y="3408825"/>
            <a:ext cx="4178572" cy="830804"/>
          </a:xfrm>
          <a:prstGeom prst="rect">
            <a:avLst/>
          </a:prstGeom>
          <a:solidFill>
            <a:schemeClr val="bg2">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9" name="Title 1">
            <a:extLst>
              <a:ext uri="{FF2B5EF4-FFF2-40B4-BE49-F238E27FC236}">
                <a16:creationId xmlns:a16="http://schemas.microsoft.com/office/drawing/2014/main" id="{361C8DB4-033C-8878-024D-5CD3AEE1B8B9}"/>
              </a:ext>
            </a:extLst>
          </p:cNvPr>
          <p:cNvSpPr>
            <a:spLocks noGrp="1"/>
          </p:cNvSpPr>
          <p:nvPr>
            <p:ph type="title"/>
          </p:nvPr>
        </p:nvSpPr>
        <p:spPr>
          <a:xfrm>
            <a:off x="910304" y="1272348"/>
            <a:ext cx="7200900" cy="1114425"/>
          </a:xfrm>
        </p:spPr>
        <p:txBody>
          <a:bodyPr/>
          <a:lstStyle/>
          <a:p>
            <a:r>
              <a:rPr lang="en-GB" dirty="0">
                <a:solidFill>
                  <a:srgbClr val="0070C0"/>
                </a:solidFill>
              </a:rPr>
              <a:t>Data matrix</a:t>
            </a:r>
          </a:p>
        </p:txBody>
      </p:sp>
      <p:grpSp>
        <p:nvGrpSpPr>
          <p:cNvPr id="20" name="Group 19">
            <a:extLst>
              <a:ext uri="{FF2B5EF4-FFF2-40B4-BE49-F238E27FC236}">
                <a16:creationId xmlns:a16="http://schemas.microsoft.com/office/drawing/2014/main" id="{3F4E1D5C-B850-13D2-C990-0CDD0F6D247C}"/>
              </a:ext>
            </a:extLst>
          </p:cNvPr>
          <p:cNvGrpSpPr/>
          <p:nvPr/>
        </p:nvGrpSpPr>
        <p:grpSpPr>
          <a:xfrm>
            <a:off x="1014033" y="5162325"/>
            <a:ext cx="4389990" cy="776661"/>
            <a:chOff x="2005566" y="5857116"/>
            <a:chExt cx="5853319" cy="1020906"/>
          </a:xfrm>
        </p:grpSpPr>
        <p:sp>
          <p:nvSpPr>
            <p:cNvPr id="21" name="Arrow: Right 12">
              <a:extLst>
                <a:ext uri="{FF2B5EF4-FFF2-40B4-BE49-F238E27FC236}">
                  <a16:creationId xmlns:a16="http://schemas.microsoft.com/office/drawing/2014/main" id="{BDD16300-47B8-CAE3-5B2B-091FC967C6C4}"/>
                </a:ext>
              </a:extLst>
            </p:cNvPr>
            <p:cNvSpPr/>
            <p:nvPr/>
          </p:nvSpPr>
          <p:spPr>
            <a:xfrm flipV="1">
              <a:off x="2031452" y="6225019"/>
              <a:ext cx="5760000" cy="10002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22" name="Rectangle 21">
              <a:extLst>
                <a:ext uri="{FF2B5EF4-FFF2-40B4-BE49-F238E27FC236}">
                  <a16:creationId xmlns:a16="http://schemas.microsoft.com/office/drawing/2014/main" id="{0772C1E3-E378-6AD3-74C3-095D5075ACDD}"/>
                </a:ext>
              </a:extLst>
            </p:cNvPr>
            <p:cNvSpPr/>
            <p:nvPr/>
          </p:nvSpPr>
          <p:spPr>
            <a:xfrm>
              <a:off x="229017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7" name="Rectangle 36">
              <a:extLst>
                <a:ext uri="{FF2B5EF4-FFF2-40B4-BE49-F238E27FC236}">
                  <a16:creationId xmlns:a16="http://schemas.microsoft.com/office/drawing/2014/main" id="{06349133-251F-003A-8157-E44312F0CAC8}"/>
                </a:ext>
              </a:extLst>
            </p:cNvPr>
            <p:cNvSpPr/>
            <p:nvPr/>
          </p:nvSpPr>
          <p:spPr>
            <a:xfrm>
              <a:off x="7133900" y="6325038"/>
              <a:ext cx="724985" cy="379282"/>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Time</a:t>
              </a:r>
            </a:p>
          </p:txBody>
        </p:sp>
        <p:cxnSp>
          <p:nvCxnSpPr>
            <p:cNvPr id="38" name="Straight Connector 37">
              <a:extLst>
                <a:ext uri="{FF2B5EF4-FFF2-40B4-BE49-F238E27FC236}">
                  <a16:creationId xmlns:a16="http://schemas.microsoft.com/office/drawing/2014/main" id="{3ACAE188-FEC4-BA53-565B-588425FA5C4E}"/>
                </a:ext>
              </a:extLst>
            </p:cNvPr>
            <p:cNvCxnSpPr/>
            <p:nvPr/>
          </p:nvCxnSpPr>
          <p:spPr>
            <a:xfrm>
              <a:off x="2041612"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D8545F32-BAF6-AC2A-4441-D1F85A2FFB96}"/>
                </a:ext>
              </a:extLst>
            </p:cNvPr>
            <p:cNvCxnSpPr/>
            <p:nvPr/>
          </p:nvCxnSpPr>
          <p:spPr>
            <a:xfrm>
              <a:off x="3481612" y="5857116"/>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8C8F3BCF-3097-C614-286C-6AF2DFB2BFF0}"/>
                </a:ext>
              </a:extLst>
            </p:cNvPr>
            <p:cNvCxnSpPr/>
            <p:nvPr/>
          </p:nvCxnSpPr>
          <p:spPr>
            <a:xfrm>
              <a:off x="491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1759712B-DBFF-2F1D-9258-CD02AC2848C5}"/>
                </a:ext>
              </a:extLst>
            </p:cNvPr>
            <p:cNvCxnSpPr/>
            <p:nvPr/>
          </p:nvCxnSpPr>
          <p:spPr>
            <a:xfrm>
              <a:off x="635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Rectangle 45">
              <a:extLst>
                <a:ext uri="{FF2B5EF4-FFF2-40B4-BE49-F238E27FC236}">
                  <a16:creationId xmlns:a16="http://schemas.microsoft.com/office/drawing/2014/main" id="{45EC6B1C-E88A-CF67-D2E1-D46442CCD751}"/>
                </a:ext>
              </a:extLst>
            </p:cNvPr>
            <p:cNvSpPr/>
            <p:nvPr/>
          </p:nvSpPr>
          <p:spPr>
            <a:xfrm>
              <a:off x="3733245"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7" name="Rectangle 46">
              <a:extLst>
                <a:ext uri="{FF2B5EF4-FFF2-40B4-BE49-F238E27FC236}">
                  <a16:creationId xmlns:a16="http://schemas.microsoft.com/office/drawing/2014/main" id="{05740ECE-57DB-E67C-A8C5-3CDFC3ED7C91}"/>
                </a:ext>
              </a:extLst>
            </p:cNvPr>
            <p:cNvSpPr/>
            <p:nvPr/>
          </p:nvSpPr>
          <p:spPr>
            <a:xfrm>
              <a:off x="5166902"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8" name="Rectangle 47">
              <a:extLst>
                <a:ext uri="{FF2B5EF4-FFF2-40B4-BE49-F238E27FC236}">
                  <a16:creationId xmlns:a16="http://schemas.microsoft.com/office/drawing/2014/main" id="{F5F298FC-5CCF-A1EA-FFC1-72444DCF309F}"/>
                </a:ext>
              </a:extLst>
            </p:cNvPr>
            <p:cNvSpPr/>
            <p:nvPr/>
          </p:nvSpPr>
          <p:spPr>
            <a:xfrm>
              <a:off x="660690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9" name="Rectangle 48">
              <a:extLst>
                <a:ext uri="{FF2B5EF4-FFF2-40B4-BE49-F238E27FC236}">
                  <a16:creationId xmlns:a16="http://schemas.microsoft.com/office/drawing/2014/main" id="{60BE544C-C9BA-FE5B-F508-86C2DFC2134E}"/>
                </a:ext>
              </a:extLst>
            </p:cNvPr>
            <p:cNvSpPr/>
            <p:nvPr/>
          </p:nvSpPr>
          <p:spPr>
            <a:xfrm>
              <a:off x="2882446"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0" name="Rectangle 49">
              <a:extLst>
                <a:ext uri="{FF2B5EF4-FFF2-40B4-BE49-F238E27FC236}">
                  <a16:creationId xmlns:a16="http://schemas.microsoft.com/office/drawing/2014/main" id="{D3A522AF-5A1C-95FE-EB9C-8B5C090B63F3}"/>
                </a:ext>
              </a:extLst>
            </p:cNvPr>
            <p:cNvSpPr/>
            <p:nvPr/>
          </p:nvSpPr>
          <p:spPr>
            <a:xfrm>
              <a:off x="4443726" y="5866144"/>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1" name="Rectangle 50">
              <a:extLst>
                <a:ext uri="{FF2B5EF4-FFF2-40B4-BE49-F238E27FC236}">
                  <a16:creationId xmlns:a16="http://schemas.microsoft.com/office/drawing/2014/main" id="{9659D3E1-F689-CED6-B06E-E1090F69329E}"/>
                </a:ext>
              </a:extLst>
            </p:cNvPr>
            <p:cNvSpPr/>
            <p:nvPr/>
          </p:nvSpPr>
          <p:spPr>
            <a:xfrm>
              <a:off x="6021513"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2" name="Rectangle 51">
              <a:extLst>
                <a:ext uri="{FF2B5EF4-FFF2-40B4-BE49-F238E27FC236}">
                  <a16:creationId xmlns:a16="http://schemas.microsoft.com/office/drawing/2014/main" id="{C5DE50E2-22D1-3194-F2CB-3E0C6ADCCD40}"/>
                </a:ext>
              </a:extLst>
            </p:cNvPr>
            <p:cNvSpPr/>
            <p:nvPr/>
          </p:nvSpPr>
          <p:spPr>
            <a:xfrm>
              <a:off x="7558299" y="5865847"/>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cxnSp>
          <p:nvCxnSpPr>
            <p:cNvPr id="53" name="Straight Connector 52">
              <a:extLst>
                <a:ext uri="{FF2B5EF4-FFF2-40B4-BE49-F238E27FC236}">
                  <a16:creationId xmlns:a16="http://schemas.microsoft.com/office/drawing/2014/main" id="{0483F88F-9CA1-7C6B-BE82-A3CCC930627D}"/>
                </a:ext>
              </a:extLst>
            </p:cNvPr>
            <p:cNvCxnSpPr/>
            <p:nvPr/>
          </p:nvCxnSpPr>
          <p:spPr>
            <a:xfrm>
              <a:off x="7709624" y="587630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Left Brace 53">
              <a:extLst>
                <a:ext uri="{FF2B5EF4-FFF2-40B4-BE49-F238E27FC236}">
                  <a16:creationId xmlns:a16="http://schemas.microsoft.com/office/drawing/2014/main" id="{A6EDFB4E-994F-BEF3-E8B9-B78380570930}"/>
                </a:ext>
              </a:extLst>
            </p:cNvPr>
            <p:cNvSpPr/>
            <p:nvPr/>
          </p:nvSpPr>
          <p:spPr>
            <a:xfrm rot="16200000">
              <a:off x="2635566" y="5702506"/>
              <a:ext cx="216000" cy="1476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55" name="TextBox 54">
              <a:extLst>
                <a:ext uri="{FF2B5EF4-FFF2-40B4-BE49-F238E27FC236}">
                  <a16:creationId xmlns:a16="http://schemas.microsoft.com/office/drawing/2014/main" id="{A27BFEF7-399E-3F81-C448-D8C8507B26CA}"/>
                </a:ext>
              </a:extLst>
            </p:cNvPr>
            <p:cNvSpPr txBox="1"/>
            <p:nvPr/>
          </p:nvSpPr>
          <p:spPr>
            <a:xfrm>
              <a:off x="2415966" y="6498740"/>
              <a:ext cx="655199" cy="379282"/>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grpSp>
      <p:sp>
        <p:nvSpPr>
          <p:cNvPr id="4" name="Rectangle 3">
            <a:extLst>
              <a:ext uri="{FF2B5EF4-FFF2-40B4-BE49-F238E27FC236}">
                <a16:creationId xmlns:a16="http://schemas.microsoft.com/office/drawing/2014/main" id="{C485E5B0-CF5A-461E-B08A-537EE2BD9E3D}"/>
              </a:ext>
            </a:extLst>
          </p:cNvPr>
          <p:cNvSpPr/>
          <p:nvPr/>
        </p:nvSpPr>
        <p:spPr>
          <a:xfrm>
            <a:off x="2128653" y="5086350"/>
            <a:ext cx="3205559" cy="437629"/>
          </a:xfrm>
          <a:prstGeom prst="rect">
            <a:avLst/>
          </a:prstGeom>
          <a:solidFill>
            <a:schemeClr val="bg2">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7" name="TextBox 56">
            <a:extLst>
              <a:ext uri="{FF2B5EF4-FFF2-40B4-BE49-F238E27FC236}">
                <a16:creationId xmlns:a16="http://schemas.microsoft.com/office/drawing/2014/main" id="{EBD7A608-DECA-B4B4-EC5E-3325B71FDB86}"/>
              </a:ext>
            </a:extLst>
          </p:cNvPr>
          <p:cNvSpPr txBox="1"/>
          <p:nvPr/>
        </p:nvSpPr>
        <p:spPr>
          <a:xfrm>
            <a:off x="6073400" y="3708278"/>
            <a:ext cx="2715398" cy="1658238"/>
          </a:xfrm>
          <a:prstGeom prst="rect">
            <a:avLst/>
          </a:prstGeom>
          <a:noFill/>
        </p:spPr>
        <p:txBody>
          <a:bodyPr wrap="square" rtlCol="0">
            <a:noAutofit/>
          </a:bodyPr>
          <a:lstStyle/>
          <a:p>
            <a:pPr defTabSz="685748" eaLnBrk="1" fontAlgn="auto" hangingPunct="1">
              <a:lnSpc>
                <a:spcPct val="120000"/>
              </a:lnSpc>
              <a:spcBef>
                <a:spcPts val="0"/>
              </a:spcBef>
              <a:spcAft>
                <a:spcPts val="0"/>
              </a:spcAft>
            </a:pPr>
            <a:r>
              <a:rPr lang="en-GB" sz="1125" dirty="0">
                <a:solidFill>
                  <a:srgbClr val="2B2B2B"/>
                </a:solidFill>
                <a:latin typeface="Arial" panose="020B0604020202020204"/>
                <a:cs typeface="+mn-cs"/>
              </a:rPr>
              <a:t>Example of two targets, one staying in the same resolution bin </a:t>
            </a:r>
            <a:r>
              <a:rPr lang="en-GB" sz="1125" dirty="0">
                <a:solidFill>
                  <a:srgbClr val="0070C0"/>
                </a:solidFill>
                <a:latin typeface="Arial" panose="020B0604020202020204"/>
                <a:cs typeface="+mn-cs"/>
              </a:rPr>
              <a:t>(blue)</a:t>
            </a:r>
            <a:r>
              <a:rPr lang="en-GB" sz="1125" dirty="0">
                <a:solidFill>
                  <a:srgbClr val="2B2B2B"/>
                </a:solidFill>
                <a:latin typeface="Arial" panose="020B0604020202020204"/>
                <a:cs typeface="+mn-cs"/>
              </a:rPr>
              <a:t> and one moving in different resolution bins </a:t>
            </a:r>
            <a:r>
              <a:rPr lang="en-GB" sz="1125" dirty="0">
                <a:solidFill>
                  <a:srgbClr val="00B050"/>
                </a:solidFill>
                <a:latin typeface="Arial" panose="020B0604020202020204"/>
                <a:cs typeface="+mn-cs"/>
              </a:rPr>
              <a:t>(green);</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Top: </a:t>
            </a:r>
            <a:r>
              <a:rPr lang="en-GB" sz="1125" dirty="0">
                <a:solidFill>
                  <a:srgbClr val="2B2B2B"/>
                </a:solidFill>
                <a:latin typeface="Arial" panose="020B0604020202020204"/>
                <a:cs typeface="+mn-cs"/>
              </a:rPr>
              <a:t>Data matrix for 10 time resolution bins and 4 PRI;</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Bottom: </a:t>
            </a:r>
            <a:r>
              <a:rPr lang="en-GB" sz="1125" dirty="0">
                <a:solidFill>
                  <a:srgbClr val="2B2B2B"/>
                </a:solidFill>
                <a:latin typeface="Arial" panose="020B0604020202020204"/>
                <a:cs typeface="+mn-cs"/>
              </a:rPr>
              <a:t>Radar returns in time;</a:t>
            </a:r>
            <a:endParaRPr lang="en-GB" sz="1125" b="1" dirty="0">
              <a:solidFill>
                <a:srgbClr val="2B2B2B"/>
              </a:solidFill>
              <a:latin typeface="Arial" panose="020B0604020202020204"/>
              <a:cs typeface="+mn-cs"/>
            </a:endParaRPr>
          </a:p>
        </p:txBody>
      </p:sp>
    </p:spTree>
    <p:extLst>
      <p:ext uri="{BB962C8B-B14F-4D97-AF65-F5344CB8AC3E}">
        <p14:creationId xmlns:p14="http://schemas.microsoft.com/office/powerpoint/2010/main" val="3920782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4523" y="2109581"/>
            <a:ext cx="7640706" cy="1131248"/>
          </a:xfrm>
        </p:spPr>
        <p:txBody>
          <a:bodyPr>
            <a:normAutofit fontScale="70000" lnSpcReduction="20000"/>
          </a:bodyPr>
          <a:lstStyle/>
          <a:p>
            <a:r>
              <a:rPr lang="en-GB" dirty="0"/>
              <a:t>Radar returns from each PRI are stored in memory for further processing;</a:t>
            </a:r>
          </a:p>
          <a:p>
            <a:r>
              <a:rPr lang="en-GB" b="1" dirty="0">
                <a:solidFill>
                  <a:srgbClr val="0070C0"/>
                </a:solidFill>
              </a:rPr>
              <a:t>Fast Time </a:t>
            </a:r>
            <a:r>
              <a:rPr lang="en-GB" dirty="0"/>
              <a:t>refers to the different time slots composing a PRI, sampling rate dependent;</a:t>
            </a:r>
          </a:p>
          <a:p>
            <a:r>
              <a:rPr lang="en-GB" b="1" dirty="0">
                <a:solidFill>
                  <a:srgbClr val="0070C0"/>
                </a:solidFill>
              </a:rPr>
              <a:t>Slow Time </a:t>
            </a:r>
            <a:r>
              <a:rPr lang="en-GB" dirty="0"/>
              <a:t>updates every PRI;</a:t>
            </a:r>
          </a:p>
          <a:p>
            <a:endParaRPr lang="en-GB" dirty="0"/>
          </a:p>
        </p:txBody>
      </p:sp>
      <p:graphicFrame>
        <p:nvGraphicFramePr>
          <p:cNvPr id="7" name="Table 6"/>
          <p:cNvGraphicFramePr>
            <a:graphicFrameLocks noGrp="1"/>
          </p:cNvGraphicFramePr>
          <p:nvPr/>
        </p:nvGraphicFramePr>
        <p:xfrm>
          <a:off x="1091241" y="3410719"/>
          <a:ext cx="4178570" cy="1112520"/>
        </p:xfrm>
        <a:graphic>
          <a:graphicData uri="http://schemas.openxmlformats.org/drawingml/2006/table">
            <a:tbl>
              <a:tblPr>
                <a:tableStyleId>{5C22544A-7EE6-4342-B048-85BDC9FD1C3A}</a:tableStyleId>
              </a:tblPr>
              <a:tblGrid>
                <a:gridCol w="417857">
                  <a:extLst>
                    <a:ext uri="{9D8B030D-6E8A-4147-A177-3AD203B41FA5}">
                      <a16:colId xmlns:a16="http://schemas.microsoft.com/office/drawing/2014/main" val="58560960"/>
                    </a:ext>
                  </a:extLst>
                </a:gridCol>
                <a:gridCol w="417857">
                  <a:extLst>
                    <a:ext uri="{9D8B030D-6E8A-4147-A177-3AD203B41FA5}">
                      <a16:colId xmlns:a16="http://schemas.microsoft.com/office/drawing/2014/main" val="1959101068"/>
                    </a:ext>
                  </a:extLst>
                </a:gridCol>
                <a:gridCol w="417857">
                  <a:extLst>
                    <a:ext uri="{9D8B030D-6E8A-4147-A177-3AD203B41FA5}">
                      <a16:colId xmlns:a16="http://schemas.microsoft.com/office/drawing/2014/main" val="3443740159"/>
                    </a:ext>
                  </a:extLst>
                </a:gridCol>
                <a:gridCol w="417857">
                  <a:extLst>
                    <a:ext uri="{9D8B030D-6E8A-4147-A177-3AD203B41FA5}">
                      <a16:colId xmlns:a16="http://schemas.microsoft.com/office/drawing/2014/main" val="322318333"/>
                    </a:ext>
                  </a:extLst>
                </a:gridCol>
                <a:gridCol w="417857">
                  <a:extLst>
                    <a:ext uri="{9D8B030D-6E8A-4147-A177-3AD203B41FA5}">
                      <a16:colId xmlns:a16="http://schemas.microsoft.com/office/drawing/2014/main" val="1837978148"/>
                    </a:ext>
                  </a:extLst>
                </a:gridCol>
                <a:gridCol w="417857">
                  <a:extLst>
                    <a:ext uri="{9D8B030D-6E8A-4147-A177-3AD203B41FA5}">
                      <a16:colId xmlns:a16="http://schemas.microsoft.com/office/drawing/2014/main" val="2866532715"/>
                    </a:ext>
                  </a:extLst>
                </a:gridCol>
                <a:gridCol w="417857">
                  <a:extLst>
                    <a:ext uri="{9D8B030D-6E8A-4147-A177-3AD203B41FA5}">
                      <a16:colId xmlns:a16="http://schemas.microsoft.com/office/drawing/2014/main" val="453283488"/>
                    </a:ext>
                  </a:extLst>
                </a:gridCol>
                <a:gridCol w="417857">
                  <a:extLst>
                    <a:ext uri="{9D8B030D-6E8A-4147-A177-3AD203B41FA5}">
                      <a16:colId xmlns:a16="http://schemas.microsoft.com/office/drawing/2014/main" val="2859117296"/>
                    </a:ext>
                  </a:extLst>
                </a:gridCol>
                <a:gridCol w="417857">
                  <a:extLst>
                    <a:ext uri="{9D8B030D-6E8A-4147-A177-3AD203B41FA5}">
                      <a16:colId xmlns:a16="http://schemas.microsoft.com/office/drawing/2014/main" val="2740195124"/>
                    </a:ext>
                  </a:extLst>
                </a:gridCol>
                <a:gridCol w="417857">
                  <a:extLst>
                    <a:ext uri="{9D8B030D-6E8A-4147-A177-3AD203B41FA5}">
                      <a16:colId xmlns:a16="http://schemas.microsoft.com/office/drawing/2014/main" val="4240697134"/>
                    </a:ext>
                  </a:extLst>
                </a:gridCol>
              </a:tblGrid>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624163703"/>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1585185788"/>
                  </a:ext>
                </a:extLst>
              </a:tr>
              <a:tr h="278130">
                <a:tc>
                  <a:txBody>
                    <a:bodyPr/>
                    <a:lstStyle/>
                    <a:p>
                      <a:endParaRPr lang="en-GB" sz="100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28532636"/>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78958065"/>
                  </a:ext>
                </a:extLst>
              </a:tr>
            </a:tbl>
          </a:graphicData>
        </a:graphic>
      </p:graphicFrame>
      <p:sp>
        <p:nvSpPr>
          <p:cNvPr id="8" name="Arrow: Right 7"/>
          <p:cNvSpPr/>
          <p:nvPr/>
        </p:nvSpPr>
        <p:spPr>
          <a:xfrm flipV="1">
            <a:off x="1091241" y="4608963"/>
            <a:ext cx="4320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9" name="Arrow: Right 8"/>
          <p:cNvSpPr/>
          <p:nvPr/>
        </p:nvSpPr>
        <p:spPr>
          <a:xfrm rot="16200000" flipV="1">
            <a:off x="369025" y="3878231"/>
            <a:ext cx="1215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0" name="TextBox 9"/>
          <p:cNvSpPr txBox="1"/>
          <p:nvPr/>
        </p:nvSpPr>
        <p:spPr>
          <a:xfrm>
            <a:off x="2776883" y="4687677"/>
            <a:ext cx="901785"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Fast Time</a:t>
            </a:r>
          </a:p>
        </p:txBody>
      </p:sp>
      <p:sp>
        <p:nvSpPr>
          <p:cNvPr id="11" name="TextBox 10"/>
          <p:cNvSpPr txBox="1"/>
          <p:nvPr/>
        </p:nvSpPr>
        <p:spPr>
          <a:xfrm rot="16200000">
            <a:off x="258953" y="3822709"/>
            <a:ext cx="940257"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Slow Time</a:t>
            </a:r>
          </a:p>
        </p:txBody>
      </p:sp>
      <p:sp>
        <p:nvSpPr>
          <p:cNvPr id="42" name="Left Brace 41"/>
          <p:cNvSpPr/>
          <p:nvPr/>
        </p:nvSpPr>
        <p:spPr>
          <a:xfrm rot="10800000">
            <a:off x="5292076" y="4241523"/>
            <a:ext cx="119165" cy="29587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3" name="TextBox 42"/>
          <p:cNvSpPr txBox="1"/>
          <p:nvPr/>
        </p:nvSpPr>
        <p:spPr>
          <a:xfrm>
            <a:off x="5322086" y="4192639"/>
            <a:ext cx="491399" cy="288541"/>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sp>
        <p:nvSpPr>
          <p:cNvPr id="44" name="Left Brace 43"/>
          <p:cNvSpPr/>
          <p:nvPr/>
        </p:nvSpPr>
        <p:spPr>
          <a:xfrm rot="5400000">
            <a:off x="5020787" y="3112555"/>
            <a:ext cx="88779" cy="40927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45" name="Rectangle 44"/>
              <p:cNvSpPr/>
              <p:nvPr/>
            </p:nvSpPr>
            <p:spPr>
              <a:xfrm>
                <a:off x="4396604" y="2999941"/>
                <a:ext cx="1908728" cy="288541"/>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Sampling Interval</a:t>
                </a:r>
                <a14:m>
                  <m:oMath xmlns:m="http://schemas.openxmlformats.org/officeDocument/2006/math">
                    <m:r>
                      <a:rPr lang="en-GB" sz="1275" i="1">
                        <a:solidFill>
                          <a:srgbClr val="2B2B2B"/>
                        </a:solidFill>
                        <a:latin typeface="Cambria Math" panose="02040503050406030204" pitchFamily="18" charset="0"/>
                        <a:ea typeface="Cambria Math" panose="02040503050406030204" pitchFamily="18" charset="0"/>
                        <a:cs typeface="+mn-cs"/>
                      </a:rPr>
                      <m:t>≈</m:t>
                    </m:r>
                    <m:f>
                      <m:fPr>
                        <m:type m:val="lin"/>
                        <m:ctrlPr>
                          <a:rPr lang="en-GB" sz="1275" i="1">
                            <a:solidFill>
                              <a:srgbClr val="2B2B2B"/>
                            </a:solidFill>
                            <a:latin typeface="Cambria Math" panose="02040503050406030204" pitchFamily="18" charset="0"/>
                            <a:ea typeface="Cambria Math" panose="02040503050406030204" pitchFamily="18" charset="0"/>
                            <a:cs typeface="+mn-cs"/>
                          </a:rPr>
                        </m:ctrlPr>
                      </m:fPr>
                      <m:num>
                        <m:r>
                          <a:rPr lang="en-GB" sz="1275" i="1">
                            <a:solidFill>
                              <a:srgbClr val="2B2B2B"/>
                            </a:solidFill>
                            <a:latin typeface="Cambria Math" panose="02040503050406030204" pitchFamily="18" charset="0"/>
                            <a:ea typeface="Cambria Math" panose="02040503050406030204" pitchFamily="18" charset="0"/>
                            <a:cs typeface="+mn-cs"/>
                          </a:rPr>
                          <m:t>1</m:t>
                        </m:r>
                      </m:num>
                      <m:den>
                        <m:r>
                          <a:rPr lang="en-GB" sz="1275" i="1">
                            <a:solidFill>
                              <a:srgbClr val="2B2B2B"/>
                            </a:solidFill>
                            <a:latin typeface="Cambria Math" panose="02040503050406030204" pitchFamily="18" charset="0"/>
                            <a:ea typeface="Cambria Math" panose="02040503050406030204" pitchFamily="18" charset="0"/>
                            <a:cs typeface="+mn-cs"/>
                          </a:rPr>
                          <m:t>𝐵</m:t>
                        </m:r>
                      </m:den>
                    </m:f>
                  </m:oMath>
                </a14:m>
                <a:endParaRPr lang="en-GB" sz="1275" dirty="0">
                  <a:solidFill>
                    <a:srgbClr val="2B2B2B"/>
                  </a:solidFill>
                  <a:latin typeface="Arial" panose="020B0604020202020204"/>
                  <a:cs typeface="+mn-cs"/>
                </a:endParaRPr>
              </a:p>
            </p:txBody>
          </p:sp>
        </mc:Choice>
        <mc:Fallback>
          <p:sp>
            <p:nvSpPr>
              <p:cNvPr id="45" name="Rectangle 44"/>
              <p:cNvSpPr>
                <a:spLocks noRot="1" noChangeAspect="1" noMove="1" noResize="1" noEditPoints="1" noAdjustHandles="1" noChangeArrowheads="1" noChangeShapeType="1" noTextEdit="1"/>
              </p:cNvSpPr>
              <p:nvPr/>
            </p:nvSpPr>
            <p:spPr>
              <a:xfrm>
                <a:off x="4396604" y="2999941"/>
                <a:ext cx="1908728" cy="288541"/>
              </a:xfrm>
              <a:prstGeom prst="rect">
                <a:avLst/>
              </a:prstGeom>
              <a:blipFill>
                <a:blip r:embed="rId3"/>
                <a:stretch>
                  <a:fillRect l="-662" t="-104348" b="-165217"/>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6787DA9B-2B2F-4528-A329-647B42757948}"/>
              </a:ext>
            </a:extLst>
          </p:cNvPr>
          <p:cNvSpPr/>
          <p:nvPr/>
        </p:nvSpPr>
        <p:spPr>
          <a:xfrm>
            <a:off x="1068979" y="3410719"/>
            <a:ext cx="4178572" cy="565088"/>
          </a:xfrm>
          <a:prstGeom prst="rect">
            <a:avLst/>
          </a:prstGeom>
          <a:solidFill>
            <a:schemeClr val="bg2">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9" name="Title 1">
            <a:extLst>
              <a:ext uri="{FF2B5EF4-FFF2-40B4-BE49-F238E27FC236}">
                <a16:creationId xmlns:a16="http://schemas.microsoft.com/office/drawing/2014/main" id="{361C8DB4-033C-8878-024D-5CD3AEE1B8B9}"/>
              </a:ext>
            </a:extLst>
          </p:cNvPr>
          <p:cNvSpPr>
            <a:spLocks noGrp="1"/>
          </p:cNvSpPr>
          <p:nvPr>
            <p:ph type="title"/>
          </p:nvPr>
        </p:nvSpPr>
        <p:spPr>
          <a:xfrm>
            <a:off x="910304" y="1272348"/>
            <a:ext cx="7200900" cy="1114425"/>
          </a:xfrm>
        </p:spPr>
        <p:txBody>
          <a:bodyPr/>
          <a:lstStyle/>
          <a:p>
            <a:r>
              <a:rPr lang="en-GB" dirty="0">
                <a:solidFill>
                  <a:srgbClr val="0070C0"/>
                </a:solidFill>
              </a:rPr>
              <a:t>Data matrix</a:t>
            </a:r>
          </a:p>
        </p:txBody>
      </p:sp>
      <p:grpSp>
        <p:nvGrpSpPr>
          <p:cNvPr id="20" name="Group 19">
            <a:extLst>
              <a:ext uri="{FF2B5EF4-FFF2-40B4-BE49-F238E27FC236}">
                <a16:creationId xmlns:a16="http://schemas.microsoft.com/office/drawing/2014/main" id="{3F4E1D5C-B850-13D2-C990-0CDD0F6D247C}"/>
              </a:ext>
            </a:extLst>
          </p:cNvPr>
          <p:cNvGrpSpPr/>
          <p:nvPr/>
        </p:nvGrpSpPr>
        <p:grpSpPr>
          <a:xfrm>
            <a:off x="1014033" y="5162325"/>
            <a:ext cx="4388707" cy="776661"/>
            <a:chOff x="2005566" y="5857116"/>
            <a:chExt cx="5851609" cy="1020906"/>
          </a:xfrm>
        </p:grpSpPr>
        <p:sp>
          <p:nvSpPr>
            <p:cNvPr id="21" name="Arrow: Right 12">
              <a:extLst>
                <a:ext uri="{FF2B5EF4-FFF2-40B4-BE49-F238E27FC236}">
                  <a16:creationId xmlns:a16="http://schemas.microsoft.com/office/drawing/2014/main" id="{BDD16300-47B8-CAE3-5B2B-091FC967C6C4}"/>
                </a:ext>
              </a:extLst>
            </p:cNvPr>
            <p:cNvSpPr/>
            <p:nvPr/>
          </p:nvSpPr>
          <p:spPr>
            <a:xfrm flipV="1">
              <a:off x="2031452" y="6225019"/>
              <a:ext cx="5760000" cy="10002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22" name="Rectangle 21">
              <a:extLst>
                <a:ext uri="{FF2B5EF4-FFF2-40B4-BE49-F238E27FC236}">
                  <a16:creationId xmlns:a16="http://schemas.microsoft.com/office/drawing/2014/main" id="{0772C1E3-E378-6AD3-74C3-095D5075ACDD}"/>
                </a:ext>
              </a:extLst>
            </p:cNvPr>
            <p:cNvSpPr/>
            <p:nvPr/>
          </p:nvSpPr>
          <p:spPr>
            <a:xfrm>
              <a:off x="229017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7" name="Rectangle 36">
              <a:extLst>
                <a:ext uri="{FF2B5EF4-FFF2-40B4-BE49-F238E27FC236}">
                  <a16:creationId xmlns:a16="http://schemas.microsoft.com/office/drawing/2014/main" id="{06349133-251F-003A-8157-E44312F0CAC8}"/>
                </a:ext>
              </a:extLst>
            </p:cNvPr>
            <p:cNvSpPr/>
            <p:nvPr/>
          </p:nvSpPr>
          <p:spPr>
            <a:xfrm>
              <a:off x="7133900" y="6325038"/>
              <a:ext cx="723275" cy="379282"/>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Time</a:t>
              </a:r>
            </a:p>
          </p:txBody>
        </p:sp>
        <p:cxnSp>
          <p:nvCxnSpPr>
            <p:cNvPr id="38" name="Straight Connector 37">
              <a:extLst>
                <a:ext uri="{FF2B5EF4-FFF2-40B4-BE49-F238E27FC236}">
                  <a16:creationId xmlns:a16="http://schemas.microsoft.com/office/drawing/2014/main" id="{3ACAE188-FEC4-BA53-565B-588425FA5C4E}"/>
                </a:ext>
              </a:extLst>
            </p:cNvPr>
            <p:cNvCxnSpPr/>
            <p:nvPr/>
          </p:nvCxnSpPr>
          <p:spPr>
            <a:xfrm>
              <a:off x="2041612"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D8545F32-BAF6-AC2A-4441-D1F85A2FFB96}"/>
                </a:ext>
              </a:extLst>
            </p:cNvPr>
            <p:cNvCxnSpPr/>
            <p:nvPr/>
          </p:nvCxnSpPr>
          <p:spPr>
            <a:xfrm>
              <a:off x="3481612" y="5857116"/>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8C8F3BCF-3097-C614-286C-6AF2DFB2BFF0}"/>
                </a:ext>
              </a:extLst>
            </p:cNvPr>
            <p:cNvCxnSpPr/>
            <p:nvPr/>
          </p:nvCxnSpPr>
          <p:spPr>
            <a:xfrm>
              <a:off x="491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1759712B-DBFF-2F1D-9258-CD02AC2848C5}"/>
                </a:ext>
              </a:extLst>
            </p:cNvPr>
            <p:cNvCxnSpPr/>
            <p:nvPr/>
          </p:nvCxnSpPr>
          <p:spPr>
            <a:xfrm>
              <a:off x="635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Rectangle 45">
              <a:extLst>
                <a:ext uri="{FF2B5EF4-FFF2-40B4-BE49-F238E27FC236}">
                  <a16:creationId xmlns:a16="http://schemas.microsoft.com/office/drawing/2014/main" id="{45EC6B1C-E88A-CF67-D2E1-D46442CCD751}"/>
                </a:ext>
              </a:extLst>
            </p:cNvPr>
            <p:cNvSpPr/>
            <p:nvPr/>
          </p:nvSpPr>
          <p:spPr>
            <a:xfrm>
              <a:off x="3733245"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7" name="Rectangle 46">
              <a:extLst>
                <a:ext uri="{FF2B5EF4-FFF2-40B4-BE49-F238E27FC236}">
                  <a16:creationId xmlns:a16="http://schemas.microsoft.com/office/drawing/2014/main" id="{05740ECE-57DB-E67C-A8C5-3CDFC3ED7C91}"/>
                </a:ext>
              </a:extLst>
            </p:cNvPr>
            <p:cNvSpPr/>
            <p:nvPr/>
          </p:nvSpPr>
          <p:spPr>
            <a:xfrm>
              <a:off x="5166902"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8" name="Rectangle 47">
              <a:extLst>
                <a:ext uri="{FF2B5EF4-FFF2-40B4-BE49-F238E27FC236}">
                  <a16:creationId xmlns:a16="http://schemas.microsoft.com/office/drawing/2014/main" id="{F5F298FC-5CCF-A1EA-FFC1-72444DCF309F}"/>
                </a:ext>
              </a:extLst>
            </p:cNvPr>
            <p:cNvSpPr/>
            <p:nvPr/>
          </p:nvSpPr>
          <p:spPr>
            <a:xfrm>
              <a:off x="660690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9" name="Rectangle 48">
              <a:extLst>
                <a:ext uri="{FF2B5EF4-FFF2-40B4-BE49-F238E27FC236}">
                  <a16:creationId xmlns:a16="http://schemas.microsoft.com/office/drawing/2014/main" id="{60BE544C-C9BA-FE5B-F508-86C2DFC2134E}"/>
                </a:ext>
              </a:extLst>
            </p:cNvPr>
            <p:cNvSpPr/>
            <p:nvPr/>
          </p:nvSpPr>
          <p:spPr>
            <a:xfrm>
              <a:off x="2882446"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0" name="Rectangle 49">
              <a:extLst>
                <a:ext uri="{FF2B5EF4-FFF2-40B4-BE49-F238E27FC236}">
                  <a16:creationId xmlns:a16="http://schemas.microsoft.com/office/drawing/2014/main" id="{D3A522AF-5A1C-95FE-EB9C-8B5C090B63F3}"/>
                </a:ext>
              </a:extLst>
            </p:cNvPr>
            <p:cNvSpPr/>
            <p:nvPr/>
          </p:nvSpPr>
          <p:spPr>
            <a:xfrm>
              <a:off x="4443726" y="5866144"/>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1" name="Rectangle 50">
              <a:extLst>
                <a:ext uri="{FF2B5EF4-FFF2-40B4-BE49-F238E27FC236}">
                  <a16:creationId xmlns:a16="http://schemas.microsoft.com/office/drawing/2014/main" id="{9659D3E1-F689-CED6-B06E-E1090F69329E}"/>
                </a:ext>
              </a:extLst>
            </p:cNvPr>
            <p:cNvSpPr/>
            <p:nvPr/>
          </p:nvSpPr>
          <p:spPr>
            <a:xfrm>
              <a:off x="6021513"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2" name="Rectangle 51">
              <a:extLst>
                <a:ext uri="{FF2B5EF4-FFF2-40B4-BE49-F238E27FC236}">
                  <a16:creationId xmlns:a16="http://schemas.microsoft.com/office/drawing/2014/main" id="{C5DE50E2-22D1-3194-F2CB-3E0C6ADCCD40}"/>
                </a:ext>
              </a:extLst>
            </p:cNvPr>
            <p:cNvSpPr/>
            <p:nvPr/>
          </p:nvSpPr>
          <p:spPr>
            <a:xfrm>
              <a:off x="7558299" y="5865847"/>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cxnSp>
          <p:nvCxnSpPr>
            <p:cNvPr id="53" name="Straight Connector 52">
              <a:extLst>
                <a:ext uri="{FF2B5EF4-FFF2-40B4-BE49-F238E27FC236}">
                  <a16:creationId xmlns:a16="http://schemas.microsoft.com/office/drawing/2014/main" id="{0483F88F-9CA1-7C6B-BE82-A3CCC930627D}"/>
                </a:ext>
              </a:extLst>
            </p:cNvPr>
            <p:cNvCxnSpPr/>
            <p:nvPr/>
          </p:nvCxnSpPr>
          <p:spPr>
            <a:xfrm>
              <a:off x="7709624" y="587630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Left Brace 53">
              <a:extLst>
                <a:ext uri="{FF2B5EF4-FFF2-40B4-BE49-F238E27FC236}">
                  <a16:creationId xmlns:a16="http://schemas.microsoft.com/office/drawing/2014/main" id="{A6EDFB4E-994F-BEF3-E8B9-B78380570930}"/>
                </a:ext>
              </a:extLst>
            </p:cNvPr>
            <p:cNvSpPr/>
            <p:nvPr/>
          </p:nvSpPr>
          <p:spPr>
            <a:xfrm rot="16200000">
              <a:off x="2635566" y="5702506"/>
              <a:ext cx="216000" cy="1476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55" name="TextBox 54">
              <a:extLst>
                <a:ext uri="{FF2B5EF4-FFF2-40B4-BE49-F238E27FC236}">
                  <a16:creationId xmlns:a16="http://schemas.microsoft.com/office/drawing/2014/main" id="{A27BFEF7-399E-3F81-C448-D8C8507B26CA}"/>
                </a:ext>
              </a:extLst>
            </p:cNvPr>
            <p:cNvSpPr txBox="1"/>
            <p:nvPr/>
          </p:nvSpPr>
          <p:spPr>
            <a:xfrm>
              <a:off x="2415966" y="6498740"/>
              <a:ext cx="655199" cy="379282"/>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grpSp>
      <p:sp>
        <p:nvSpPr>
          <p:cNvPr id="4" name="Rectangle 3">
            <a:extLst>
              <a:ext uri="{FF2B5EF4-FFF2-40B4-BE49-F238E27FC236}">
                <a16:creationId xmlns:a16="http://schemas.microsoft.com/office/drawing/2014/main" id="{C485E5B0-CF5A-461E-B08A-537EE2BD9E3D}"/>
              </a:ext>
            </a:extLst>
          </p:cNvPr>
          <p:cNvSpPr/>
          <p:nvPr/>
        </p:nvSpPr>
        <p:spPr>
          <a:xfrm>
            <a:off x="3204609" y="5086350"/>
            <a:ext cx="2129602" cy="437629"/>
          </a:xfrm>
          <a:prstGeom prst="rect">
            <a:avLst/>
          </a:prstGeom>
          <a:solidFill>
            <a:schemeClr val="bg2">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7" name="TextBox 56">
            <a:extLst>
              <a:ext uri="{FF2B5EF4-FFF2-40B4-BE49-F238E27FC236}">
                <a16:creationId xmlns:a16="http://schemas.microsoft.com/office/drawing/2014/main" id="{EBD7A608-DECA-B4B4-EC5E-3325B71FDB86}"/>
              </a:ext>
            </a:extLst>
          </p:cNvPr>
          <p:cNvSpPr txBox="1"/>
          <p:nvPr/>
        </p:nvSpPr>
        <p:spPr>
          <a:xfrm>
            <a:off x="6073400" y="3708278"/>
            <a:ext cx="2715398" cy="1658238"/>
          </a:xfrm>
          <a:prstGeom prst="rect">
            <a:avLst/>
          </a:prstGeom>
          <a:noFill/>
        </p:spPr>
        <p:txBody>
          <a:bodyPr wrap="square" rtlCol="0">
            <a:noAutofit/>
          </a:bodyPr>
          <a:lstStyle/>
          <a:p>
            <a:pPr defTabSz="685748" eaLnBrk="1" fontAlgn="auto" hangingPunct="1">
              <a:lnSpc>
                <a:spcPct val="120000"/>
              </a:lnSpc>
              <a:spcBef>
                <a:spcPts val="0"/>
              </a:spcBef>
              <a:spcAft>
                <a:spcPts val="0"/>
              </a:spcAft>
            </a:pPr>
            <a:r>
              <a:rPr lang="en-GB" sz="1125" dirty="0">
                <a:solidFill>
                  <a:srgbClr val="2B2B2B"/>
                </a:solidFill>
                <a:latin typeface="Arial" panose="020B0604020202020204"/>
                <a:cs typeface="+mn-cs"/>
              </a:rPr>
              <a:t>Example of two targets, one staying in the same resolution bin </a:t>
            </a:r>
            <a:r>
              <a:rPr lang="en-GB" sz="1125" dirty="0">
                <a:solidFill>
                  <a:srgbClr val="0070C0"/>
                </a:solidFill>
                <a:latin typeface="Arial" panose="020B0604020202020204"/>
                <a:cs typeface="+mn-cs"/>
              </a:rPr>
              <a:t>(blue)</a:t>
            </a:r>
            <a:r>
              <a:rPr lang="en-GB" sz="1125" dirty="0">
                <a:solidFill>
                  <a:srgbClr val="2B2B2B"/>
                </a:solidFill>
                <a:latin typeface="Arial" panose="020B0604020202020204"/>
                <a:cs typeface="+mn-cs"/>
              </a:rPr>
              <a:t> and one moving in different resolution bins </a:t>
            </a:r>
            <a:r>
              <a:rPr lang="en-GB" sz="1125" dirty="0">
                <a:solidFill>
                  <a:srgbClr val="00B050"/>
                </a:solidFill>
                <a:latin typeface="Arial" panose="020B0604020202020204"/>
                <a:cs typeface="+mn-cs"/>
              </a:rPr>
              <a:t>(green);</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Top: </a:t>
            </a:r>
            <a:r>
              <a:rPr lang="en-GB" sz="1125" dirty="0">
                <a:solidFill>
                  <a:srgbClr val="2B2B2B"/>
                </a:solidFill>
                <a:latin typeface="Arial" panose="020B0604020202020204"/>
                <a:cs typeface="+mn-cs"/>
              </a:rPr>
              <a:t>Data matrix for 10 time resolution bins and 4 PRI;</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Bottom: </a:t>
            </a:r>
            <a:r>
              <a:rPr lang="en-GB" sz="1125" dirty="0">
                <a:solidFill>
                  <a:srgbClr val="2B2B2B"/>
                </a:solidFill>
                <a:latin typeface="Arial" panose="020B0604020202020204"/>
                <a:cs typeface="+mn-cs"/>
              </a:rPr>
              <a:t>Radar returns in time;</a:t>
            </a:r>
            <a:endParaRPr lang="en-GB" sz="1125" b="1" dirty="0">
              <a:solidFill>
                <a:srgbClr val="2B2B2B"/>
              </a:solidFill>
              <a:latin typeface="Arial" panose="020B0604020202020204"/>
              <a:cs typeface="+mn-cs"/>
            </a:endParaRPr>
          </a:p>
        </p:txBody>
      </p:sp>
    </p:spTree>
    <p:extLst>
      <p:ext uri="{BB962C8B-B14F-4D97-AF65-F5344CB8AC3E}">
        <p14:creationId xmlns:p14="http://schemas.microsoft.com/office/powerpoint/2010/main" val="422633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4523" y="2109581"/>
            <a:ext cx="7640706" cy="1131248"/>
          </a:xfrm>
        </p:spPr>
        <p:txBody>
          <a:bodyPr>
            <a:normAutofit fontScale="70000" lnSpcReduction="20000"/>
          </a:bodyPr>
          <a:lstStyle/>
          <a:p>
            <a:r>
              <a:rPr lang="en-GB" dirty="0"/>
              <a:t>Radar returns from each PRI are stored in memory for further processing;</a:t>
            </a:r>
          </a:p>
          <a:p>
            <a:r>
              <a:rPr lang="en-GB" b="1" dirty="0">
                <a:solidFill>
                  <a:srgbClr val="0070C0"/>
                </a:solidFill>
              </a:rPr>
              <a:t>Fast Time </a:t>
            </a:r>
            <a:r>
              <a:rPr lang="en-GB" dirty="0"/>
              <a:t>refers to the different time slots composing a PRI, sampling rate dependent;</a:t>
            </a:r>
          </a:p>
          <a:p>
            <a:r>
              <a:rPr lang="en-GB" b="1" dirty="0">
                <a:solidFill>
                  <a:srgbClr val="0070C0"/>
                </a:solidFill>
              </a:rPr>
              <a:t>Slow Time </a:t>
            </a:r>
            <a:r>
              <a:rPr lang="en-GB" dirty="0"/>
              <a:t>updates every PRI;</a:t>
            </a:r>
          </a:p>
          <a:p>
            <a:endParaRPr lang="en-GB" dirty="0"/>
          </a:p>
        </p:txBody>
      </p:sp>
      <p:graphicFrame>
        <p:nvGraphicFramePr>
          <p:cNvPr id="7" name="Table 6"/>
          <p:cNvGraphicFramePr>
            <a:graphicFrameLocks noGrp="1"/>
          </p:cNvGraphicFramePr>
          <p:nvPr/>
        </p:nvGraphicFramePr>
        <p:xfrm>
          <a:off x="1091241" y="3410719"/>
          <a:ext cx="4178570" cy="1112520"/>
        </p:xfrm>
        <a:graphic>
          <a:graphicData uri="http://schemas.openxmlformats.org/drawingml/2006/table">
            <a:tbl>
              <a:tblPr>
                <a:tableStyleId>{5C22544A-7EE6-4342-B048-85BDC9FD1C3A}</a:tableStyleId>
              </a:tblPr>
              <a:tblGrid>
                <a:gridCol w="417857">
                  <a:extLst>
                    <a:ext uri="{9D8B030D-6E8A-4147-A177-3AD203B41FA5}">
                      <a16:colId xmlns:a16="http://schemas.microsoft.com/office/drawing/2014/main" val="58560960"/>
                    </a:ext>
                  </a:extLst>
                </a:gridCol>
                <a:gridCol w="417857">
                  <a:extLst>
                    <a:ext uri="{9D8B030D-6E8A-4147-A177-3AD203B41FA5}">
                      <a16:colId xmlns:a16="http://schemas.microsoft.com/office/drawing/2014/main" val="1959101068"/>
                    </a:ext>
                  </a:extLst>
                </a:gridCol>
                <a:gridCol w="417857">
                  <a:extLst>
                    <a:ext uri="{9D8B030D-6E8A-4147-A177-3AD203B41FA5}">
                      <a16:colId xmlns:a16="http://schemas.microsoft.com/office/drawing/2014/main" val="3443740159"/>
                    </a:ext>
                  </a:extLst>
                </a:gridCol>
                <a:gridCol w="417857">
                  <a:extLst>
                    <a:ext uri="{9D8B030D-6E8A-4147-A177-3AD203B41FA5}">
                      <a16:colId xmlns:a16="http://schemas.microsoft.com/office/drawing/2014/main" val="322318333"/>
                    </a:ext>
                  </a:extLst>
                </a:gridCol>
                <a:gridCol w="417857">
                  <a:extLst>
                    <a:ext uri="{9D8B030D-6E8A-4147-A177-3AD203B41FA5}">
                      <a16:colId xmlns:a16="http://schemas.microsoft.com/office/drawing/2014/main" val="1837978148"/>
                    </a:ext>
                  </a:extLst>
                </a:gridCol>
                <a:gridCol w="417857">
                  <a:extLst>
                    <a:ext uri="{9D8B030D-6E8A-4147-A177-3AD203B41FA5}">
                      <a16:colId xmlns:a16="http://schemas.microsoft.com/office/drawing/2014/main" val="2866532715"/>
                    </a:ext>
                  </a:extLst>
                </a:gridCol>
                <a:gridCol w="417857">
                  <a:extLst>
                    <a:ext uri="{9D8B030D-6E8A-4147-A177-3AD203B41FA5}">
                      <a16:colId xmlns:a16="http://schemas.microsoft.com/office/drawing/2014/main" val="453283488"/>
                    </a:ext>
                  </a:extLst>
                </a:gridCol>
                <a:gridCol w="417857">
                  <a:extLst>
                    <a:ext uri="{9D8B030D-6E8A-4147-A177-3AD203B41FA5}">
                      <a16:colId xmlns:a16="http://schemas.microsoft.com/office/drawing/2014/main" val="2859117296"/>
                    </a:ext>
                  </a:extLst>
                </a:gridCol>
                <a:gridCol w="417857">
                  <a:extLst>
                    <a:ext uri="{9D8B030D-6E8A-4147-A177-3AD203B41FA5}">
                      <a16:colId xmlns:a16="http://schemas.microsoft.com/office/drawing/2014/main" val="2740195124"/>
                    </a:ext>
                  </a:extLst>
                </a:gridCol>
                <a:gridCol w="417857">
                  <a:extLst>
                    <a:ext uri="{9D8B030D-6E8A-4147-A177-3AD203B41FA5}">
                      <a16:colId xmlns:a16="http://schemas.microsoft.com/office/drawing/2014/main" val="4240697134"/>
                    </a:ext>
                  </a:extLst>
                </a:gridCol>
              </a:tblGrid>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624163703"/>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1585185788"/>
                  </a:ext>
                </a:extLst>
              </a:tr>
              <a:tr h="278130">
                <a:tc>
                  <a:txBody>
                    <a:bodyPr/>
                    <a:lstStyle/>
                    <a:p>
                      <a:endParaRPr lang="en-GB" sz="100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28532636"/>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78958065"/>
                  </a:ext>
                </a:extLst>
              </a:tr>
            </a:tbl>
          </a:graphicData>
        </a:graphic>
      </p:graphicFrame>
      <p:sp>
        <p:nvSpPr>
          <p:cNvPr id="8" name="Arrow: Right 7"/>
          <p:cNvSpPr/>
          <p:nvPr/>
        </p:nvSpPr>
        <p:spPr>
          <a:xfrm flipV="1">
            <a:off x="1091241" y="4608963"/>
            <a:ext cx="4320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9" name="Arrow: Right 8"/>
          <p:cNvSpPr/>
          <p:nvPr/>
        </p:nvSpPr>
        <p:spPr>
          <a:xfrm rot="16200000" flipV="1">
            <a:off x="369025" y="3878231"/>
            <a:ext cx="1215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0" name="TextBox 9"/>
          <p:cNvSpPr txBox="1"/>
          <p:nvPr/>
        </p:nvSpPr>
        <p:spPr>
          <a:xfrm>
            <a:off x="2776883" y="4687677"/>
            <a:ext cx="901785"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Fast Time</a:t>
            </a:r>
          </a:p>
        </p:txBody>
      </p:sp>
      <p:sp>
        <p:nvSpPr>
          <p:cNvPr id="11" name="TextBox 10"/>
          <p:cNvSpPr txBox="1"/>
          <p:nvPr/>
        </p:nvSpPr>
        <p:spPr>
          <a:xfrm rot="16200000">
            <a:off x="258440" y="3822709"/>
            <a:ext cx="941283"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Slow Time</a:t>
            </a:r>
          </a:p>
        </p:txBody>
      </p:sp>
      <p:sp>
        <p:nvSpPr>
          <p:cNvPr id="42" name="Left Brace 41"/>
          <p:cNvSpPr/>
          <p:nvPr/>
        </p:nvSpPr>
        <p:spPr>
          <a:xfrm rot="10800000">
            <a:off x="5292076" y="4241523"/>
            <a:ext cx="119165" cy="29587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3" name="TextBox 42"/>
          <p:cNvSpPr txBox="1"/>
          <p:nvPr/>
        </p:nvSpPr>
        <p:spPr>
          <a:xfrm>
            <a:off x="5322086" y="4192639"/>
            <a:ext cx="491399" cy="288541"/>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sp>
        <p:nvSpPr>
          <p:cNvPr id="44" name="Left Brace 43"/>
          <p:cNvSpPr/>
          <p:nvPr/>
        </p:nvSpPr>
        <p:spPr>
          <a:xfrm rot="5400000">
            <a:off x="5020787" y="3112555"/>
            <a:ext cx="88779" cy="40927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45" name="Rectangle 44"/>
              <p:cNvSpPr/>
              <p:nvPr/>
            </p:nvSpPr>
            <p:spPr>
              <a:xfrm>
                <a:off x="4396604" y="2999941"/>
                <a:ext cx="1908728" cy="288541"/>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Sampling Interval</a:t>
                </a:r>
                <a14:m>
                  <m:oMath xmlns:m="http://schemas.openxmlformats.org/officeDocument/2006/math">
                    <m:r>
                      <a:rPr lang="en-GB" sz="1275" i="1">
                        <a:solidFill>
                          <a:srgbClr val="2B2B2B"/>
                        </a:solidFill>
                        <a:latin typeface="Cambria Math" panose="02040503050406030204" pitchFamily="18" charset="0"/>
                        <a:ea typeface="Cambria Math" panose="02040503050406030204" pitchFamily="18" charset="0"/>
                        <a:cs typeface="+mn-cs"/>
                      </a:rPr>
                      <m:t>≈</m:t>
                    </m:r>
                    <m:f>
                      <m:fPr>
                        <m:type m:val="lin"/>
                        <m:ctrlPr>
                          <a:rPr lang="en-GB" sz="1275" i="1">
                            <a:solidFill>
                              <a:srgbClr val="2B2B2B"/>
                            </a:solidFill>
                            <a:latin typeface="Cambria Math" panose="02040503050406030204" pitchFamily="18" charset="0"/>
                            <a:ea typeface="Cambria Math" panose="02040503050406030204" pitchFamily="18" charset="0"/>
                            <a:cs typeface="+mn-cs"/>
                          </a:rPr>
                        </m:ctrlPr>
                      </m:fPr>
                      <m:num>
                        <m:r>
                          <a:rPr lang="en-GB" sz="1275" i="1">
                            <a:solidFill>
                              <a:srgbClr val="2B2B2B"/>
                            </a:solidFill>
                            <a:latin typeface="Cambria Math" panose="02040503050406030204" pitchFamily="18" charset="0"/>
                            <a:ea typeface="Cambria Math" panose="02040503050406030204" pitchFamily="18" charset="0"/>
                            <a:cs typeface="+mn-cs"/>
                          </a:rPr>
                          <m:t>1</m:t>
                        </m:r>
                      </m:num>
                      <m:den>
                        <m:r>
                          <a:rPr lang="en-GB" sz="1275" i="1">
                            <a:solidFill>
                              <a:srgbClr val="2B2B2B"/>
                            </a:solidFill>
                            <a:latin typeface="Cambria Math" panose="02040503050406030204" pitchFamily="18" charset="0"/>
                            <a:ea typeface="Cambria Math" panose="02040503050406030204" pitchFamily="18" charset="0"/>
                            <a:cs typeface="+mn-cs"/>
                          </a:rPr>
                          <m:t>𝐵</m:t>
                        </m:r>
                      </m:den>
                    </m:f>
                  </m:oMath>
                </a14:m>
                <a:endParaRPr lang="en-GB" sz="1275" dirty="0">
                  <a:solidFill>
                    <a:srgbClr val="2B2B2B"/>
                  </a:solidFill>
                  <a:latin typeface="Arial" panose="020B0604020202020204"/>
                  <a:cs typeface="+mn-cs"/>
                </a:endParaRPr>
              </a:p>
            </p:txBody>
          </p:sp>
        </mc:Choice>
        <mc:Fallback>
          <p:sp>
            <p:nvSpPr>
              <p:cNvPr id="45" name="Rectangle 44"/>
              <p:cNvSpPr>
                <a:spLocks noRot="1" noChangeAspect="1" noMove="1" noResize="1" noEditPoints="1" noAdjustHandles="1" noChangeArrowheads="1" noChangeShapeType="1" noTextEdit="1"/>
              </p:cNvSpPr>
              <p:nvPr/>
            </p:nvSpPr>
            <p:spPr>
              <a:xfrm>
                <a:off x="4396604" y="2999941"/>
                <a:ext cx="1908728" cy="288541"/>
              </a:xfrm>
              <a:prstGeom prst="rect">
                <a:avLst/>
              </a:prstGeom>
              <a:blipFill>
                <a:blip r:embed="rId3"/>
                <a:stretch>
                  <a:fillRect l="-662" t="-104348" b="-165217"/>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6787DA9B-2B2F-4528-A329-647B42757948}"/>
              </a:ext>
            </a:extLst>
          </p:cNvPr>
          <p:cNvSpPr/>
          <p:nvPr/>
        </p:nvSpPr>
        <p:spPr>
          <a:xfrm>
            <a:off x="1068979" y="3410719"/>
            <a:ext cx="4178572" cy="297560"/>
          </a:xfrm>
          <a:prstGeom prst="rect">
            <a:avLst/>
          </a:prstGeom>
          <a:solidFill>
            <a:schemeClr val="bg2">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9" name="Title 1">
            <a:extLst>
              <a:ext uri="{FF2B5EF4-FFF2-40B4-BE49-F238E27FC236}">
                <a16:creationId xmlns:a16="http://schemas.microsoft.com/office/drawing/2014/main" id="{361C8DB4-033C-8878-024D-5CD3AEE1B8B9}"/>
              </a:ext>
            </a:extLst>
          </p:cNvPr>
          <p:cNvSpPr>
            <a:spLocks noGrp="1"/>
          </p:cNvSpPr>
          <p:nvPr>
            <p:ph type="title"/>
          </p:nvPr>
        </p:nvSpPr>
        <p:spPr>
          <a:xfrm>
            <a:off x="910304" y="1272348"/>
            <a:ext cx="7200900" cy="1114425"/>
          </a:xfrm>
        </p:spPr>
        <p:txBody>
          <a:bodyPr/>
          <a:lstStyle/>
          <a:p>
            <a:r>
              <a:rPr lang="en-GB" dirty="0">
                <a:solidFill>
                  <a:srgbClr val="0070C0"/>
                </a:solidFill>
              </a:rPr>
              <a:t>Data matrix</a:t>
            </a:r>
          </a:p>
        </p:txBody>
      </p:sp>
      <p:grpSp>
        <p:nvGrpSpPr>
          <p:cNvPr id="20" name="Group 19">
            <a:extLst>
              <a:ext uri="{FF2B5EF4-FFF2-40B4-BE49-F238E27FC236}">
                <a16:creationId xmlns:a16="http://schemas.microsoft.com/office/drawing/2014/main" id="{3F4E1D5C-B850-13D2-C990-0CDD0F6D247C}"/>
              </a:ext>
            </a:extLst>
          </p:cNvPr>
          <p:cNvGrpSpPr/>
          <p:nvPr/>
        </p:nvGrpSpPr>
        <p:grpSpPr>
          <a:xfrm>
            <a:off x="1014033" y="5162325"/>
            <a:ext cx="4388707" cy="776661"/>
            <a:chOff x="2005566" y="5857116"/>
            <a:chExt cx="5851609" cy="1020906"/>
          </a:xfrm>
        </p:grpSpPr>
        <p:sp>
          <p:nvSpPr>
            <p:cNvPr id="21" name="Arrow: Right 12">
              <a:extLst>
                <a:ext uri="{FF2B5EF4-FFF2-40B4-BE49-F238E27FC236}">
                  <a16:creationId xmlns:a16="http://schemas.microsoft.com/office/drawing/2014/main" id="{BDD16300-47B8-CAE3-5B2B-091FC967C6C4}"/>
                </a:ext>
              </a:extLst>
            </p:cNvPr>
            <p:cNvSpPr/>
            <p:nvPr/>
          </p:nvSpPr>
          <p:spPr>
            <a:xfrm flipV="1">
              <a:off x="2031452" y="6225019"/>
              <a:ext cx="5760000" cy="10002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22" name="Rectangle 21">
              <a:extLst>
                <a:ext uri="{FF2B5EF4-FFF2-40B4-BE49-F238E27FC236}">
                  <a16:creationId xmlns:a16="http://schemas.microsoft.com/office/drawing/2014/main" id="{0772C1E3-E378-6AD3-74C3-095D5075ACDD}"/>
                </a:ext>
              </a:extLst>
            </p:cNvPr>
            <p:cNvSpPr/>
            <p:nvPr/>
          </p:nvSpPr>
          <p:spPr>
            <a:xfrm>
              <a:off x="229017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7" name="Rectangle 36">
              <a:extLst>
                <a:ext uri="{FF2B5EF4-FFF2-40B4-BE49-F238E27FC236}">
                  <a16:creationId xmlns:a16="http://schemas.microsoft.com/office/drawing/2014/main" id="{06349133-251F-003A-8157-E44312F0CAC8}"/>
                </a:ext>
              </a:extLst>
            </p:cNvPr>
            <p:cNvSpPr/>
            <p:nvPr/>
          </p:nvSpPr>
          <p:spPr>
            <a:xfrm>
              <a:off x="7133900" y="6325038"/>
              <a:ext cx="723275" cy="379282"/>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Time</a:t>
              </a:r>
            </a:p>
          </p:txBody>
        </p:sp>
        <p:cxnSp>
          <p:nvCxnSpPr>
            <p:cNvPr id="38" name="Straight Connector 37">
              <a:extLst>
                <a:ext uri="{FF2B5EF4-FFF2-40B4-BE49-F238E27FC236}">
                  <a16:creationId xmlns:a16="http://schemas.microsoft.com/office/drawing/2014/main" id="{3ACAE188-FEC4-BA53-565B-588425FA5C4E}"/>
                </a:ext>
              </a:extLst>
            </p:cNvPr>
            <p:cNvCxnSpPr/>
            <p:nvPr/>
          </p:nvCxnSpPr>
          <p:spPr>
            <a:xfrm>
              <a:off x="2041612"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D8545F32-BAF6-AC2A-4441-D1F85A2FFB96}"/>
                </a:ext>
              </a:extLst>
            </p:cNvPr>
            <p:cNvCxnSpPr/>
            <p:nvPr/>
          </p:nvCxnSpPr>
          <p:spPr>
            <a:xfrm>
              <a:off x="3481612" y="5857116"/>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8C8F3BCF-3097-C614-286C-6AF2DFB2BFF0}"/>
                </a:ext>
              </a:extLst>
            </p:cNvPr>
            <p:cNvCxnSpPr/>
            <p:nvPr/>
          </p:nvCxnSpPr>
          <p:spPr>
            <a:xfrm>
              <a:off x="491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1759712B-DBFF-2F1D-9258-CD02AC2848C5}"/>
                </a:ext>
              </a:extLst>
            </p:cNvPr>
            <p:cNvCxnSpPr/>
            <p:nvPr/>
          </p:nvCxnSpPr>
          <p:spPr>
            <a:xfrm>
              <a:off x="635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Rectangle 45">
              <a:extLst>
                <a:ext uri="{FF2B5EF4-FFF2-40B4-BE49-F238E27FC236}">
                  <a16:creationId xmlns:a16="http://schemas.microsoft.com/office/drawing/2014/main" id="{45EC6B1C-E88A-CF67-D2E1-D46442CCD751}"/>
                </a:ext>
              </a:extLst>
            </p:cNvPr>
            <p:cNvSpPr/>
            <p:nvPr/>
          </p:nvSpPr>
          <p:spPr>
            <a:xfrm>
              <a:off x="3733245"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7" name="Rectangle 46">
              <a:extLst>
                <a:ext uri="{FF2B5EF4-FFF2-40B4-BE49-F238E27FC236}">
                  <a16:creationId xmlns:a16="http://schemas.microsoft.com/office/drawing/2014/main" id="{05740ECE-57DB-E67C-A8C5-3CDFC3ED7C91}"/>
                </a:ext>
              </a:extLst>
            </p:cNvPr>
            <p:cNvSpPr/>
            <p:nvPr/>
          </p:nvSpPr>
          <p:spPr>
            <a:xfrm>
              <a:off x="5166902"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8" name="Rectangle 47">
              <a:extLst>
                <a:ext uri="{FF2B5EF4-FFF2-40B4-BE49-F238E27FC236}">
                  <a16:creationId xmlns:a16="http://schemas.microsoft.com/office/drawing/2014/main" id="{F5F298FC-5CCF-A1EA-FFC1-72444DCF309F}"/>
                </a:ext>
              </a:extLst>
            </p:cNvPr>
            <p:cNvSpPr/>
            <p:nvPr/>
          </p:nvSpPr>
          <p:spPr>
            <a:xfrm>
              <a:off x="660690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9" name="Rectangle 48">
              <a:extLst>
                <a:ext uri="{FF2B5EF4-FFF2-40B4-BE49-F238E27FC236}">
                  <a16:creationId xmlns:a16="http://schemas.microsoft.com/office/drawing/2014/main" id="{60BE544C-C9BA-FE5B-F508-86C2DFC2134E}"/>
                </a:ext>
              </a:extLst>
            </p:cNvPr>
            <p:cNvSpPr/>
            <p:nvPr/>
          </p:nvSpPr>
          <p:spPr>
            <a:xfrm>
              <a:off x="2882446"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0" name="Rectangle 49">
              <a:extLst>
                <a:ext uri="{FF2B5EF4-FFF2-40B4-BE49-F238E27FC236}">
                  <a16:creationId xmlns:a16="http://schemas.microsoft.com/office/drawing/2014/main" id="{D3A522AF-5A1C-95FE-EB9C-8B5C090B63F3}"/>
                </a:ext>
              </a:extLst>
            </p:cNvPr>
            <p:cNvSpPr/>
            <p:nvPr/>
          </p:nvSpPr>
          <p:spPr>
            <a:xfrm>
              <a:off x="4443726" y="5866144"/>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1" name="Rectangle 50">
              <a:extLst>
                <a:ext uri="{FF2B5EF4-FFF2-40B4-BE49-F238E27FC236}">
                  <a16:creationId xmlns:a16="http://schemas.microsoft.com/office/drawing/2014/main" id="{9659D3E1-F689-CED6-B06E-E1090F69329E}"/>
                </a:ext>
              </a:extLst>
            </p:cNvPr>
            <p:cNvSpPr/>
            <p:nvPr/>
          </p:nvSpPr>
          <p:spPr>
            <a:xfrm>
              <a:off x="6021513"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2" name="Rectangle 51">
              <a:extLst>
                <a:ext uri="{FF2B5EF4-FFF2-40B4-BE49-F238E27FC236}">
                  <a16:creationId xmlns:a16="http://schemas.microsoft.com/office/drawing/2014/main" id="{C5DE50E2-22D1-3194-F2CB-3E0C6ADCCD40}"/>
                </a:ext>
              </a:extLst>
            </p:cNvPr>
            <p:cNvSpPr/>
            <p:nvPr/>
          </p:nvSpPr>
          <p:spPr>
            <a:xfrm>
              <a:off x="7558299" y="5865847"/>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cxnSp>
          <p:nvCxnSpPr>
            <p:cNvPr id="53" name="Straight Connector 52">
              <a:extLst>
                <a:ext uri="{FF2B5EF4-FFF2-40B4-BE49-F238E27FC236}">
                  <a16:creationId xmlns:a16="http://schemas.microsoft.com/office/drawing/2014/main" id="{0483F88F-9CA1-7C6B-BE82-A3CCC930627D}"/>
                </a:ext>
              </a:extLst>
            </p:cNvPr>
            <p:cNvCxnSpPr/>
            <p:nvPr/>
          </p:nvCxnSpPr>
          <p:spPr>
            <a:xfrm>
              <a:off x="7709624" y="587630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Left Brace 53">
              <a:extLst>
                <a:ext uri="{FF2B5EF4-FFF2-40B4-BE49-F238E27FC236}">
                  <a16:creationId xmlns:a16="http://schemas.microsoft.com/office/drawing/2014/main" id="{A6EDFB4E-994F-BEF3-E8B9-B78380570930}"/>
                </a:ext>
              </a:extLst>
            </p:cNvPr>
            <p:cNvSpPr/>
            <p:nvPr/>
          </p:nvSpPr>
          <p:spPr>
            <a:xfrm rot="16200000">
              <a:off x="2635566" y="5702506"/>
              <a:ext cx="216000" cy="1476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55" name="TextBox 54">
              <a:extLst>
                <a:ext uri="{FF2B5EF4-FFF2-40B4-BE49-F238E27FC236}">
                  <a16:creationId xmlns:a16="http://schemas.microsoft.com/office/drawing/2014/main" id="{A27BFEF7-399E-3F81-C448-D8C8507B26CA}"/>
                </a:ext>
              </a:extLst>
            </p:cNvPr>
            <p:cNvSpPr txBox="1"/>
            <p:nvPr/>
          </p:nvSpPr>
          <p:spPr>
            <a:xfrm>
              <a:off x="2415966" y="6498740"/>
              <a:ext cx="655199" cy="379282"/>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grpSp>
      <p:sp>
        <p:nvSpPr>
          <p:cNvPr id="4" name="Rectangle 3">
            <a:extLst>
              <a:ext uri="{FF2B5EF4-FFF2-40B4-BE49-F238E27FC236}">
                <a16:creationId xmlns:a16="http://schemas.microsoft.com/office/drawing/2014/main" id="{C485E5B0-CF5A-461E-B08A-537EE2BD9E3D}"/>
              </a:ext>
            </a:extLst>
          </p:cNvPr>
          <p:cNvSpPr/>
          <p:nvPr/>
        </p:nvSpPr>
        <p:spPr>
          <a:xfrm>
            <a:off x="4278617" y="5086350"/>
            <a:ext cx="1055594" cy="437629"/>
          </a:xfrm>
          <a:prstGeom prst="rect">
            <a:avLst/>
          </a:prstGeom>
          <a:solidFill>
            <a:schemeClr val="bg2">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7" name="TextBox 56">
            <a:extLst>
              <a:ext uri="{FF2B5EF4-FFF2-40B4-BE49-F238E27FC236}">
                <a16:creationId xmlns:a16="http://schemas.microsoft.com/office/drawing/2014/main" id="{EBD7A608-DECA-B4B4-EC5E-3325B71FDB86}"/>
              </a:ext>
            </a:extLst>
          </p:cNvPr>
          <p:cNvSpPr txBox="1"/>
          <p:nvPr/>
        </p:nvSpPr>
        <p:spPr>
          <a:xfrm>
            <a:off x="6073400" y="3708278"/>
            <a:ext cx="2715398" cy="1658238"/>
          </a:xfrm>
          <a:prstGeom prst="rect">
            <a:avLst/>
          </a:prstGeom>
          <a:noFill/>
        </p:spPr>
        <p:txBody>
          <a:bodyPr wrap="square" rtlCol="0">
            <a:noAutofit/>
          </a:bodyPr>
          <a:lstStyle/>
          <a:p>
            <a:pPr defTabSz="685748" eaLnBrk="1" fontAlgn="auto" hangingPunct="1">
              <a:lnSpc>
                <a:spcPct val="120000"/>
              </a:lnSpc>
              <a:spcBef>
                <a:spcPts val="0"/>
              </a:spcBef>
              <a:spcAft>
                <a:spcPts val="0"/>
              </a:spcAft>
            </a:pPr>
            <a:r>
              <a:rPr lang="en-GB" sz="1125" dirty="0">
                <a:solidFill>
                  <a:srgbClr val="2B2B2B"/>
                </a:solidFill>
                <a:latin typeface="Arial" panose="020B0604020202020204"/>
                <a:cs typeface="+mn-cs"/>
              </a:rPr>
              <a:t>Example of two targets, one staying in the same resolution bin </a:t>
            </a:r>
            <a:r>
              <a:rPr lang="en-GB" sz="1125" dirty="0">
                <a:solidFill>
                  <a:srgbClr val="0070C0"/>
                </a:solidFill>
                <a:latin typeface="Arial" panose="020B0604020202020204"/>
                <a:cs typeface="+mn-cs"/>
              </a:rPr>
              <a:t>(blue)</a:t>
            </a:r>
            <a:r>
              <a:rPr lang="en-GB" sz="1125" dirty="0">
                <a:solidFill>
                  <a:srgbClr val="2B2B2B"/>
                </a:solidFill>
                <a:latin typeface="Arial" panose="020B0604020202020204"/>
                <a:cs typeface="+mn-cs"/>
              </a:rPr>
              <a:t> and one moving in different resolution bins </a:t>
            </a:r>
            <a:r>
              <a:rPr lang="en-GB" sz="1125" dirty="0">
                <a:solidFill>
                  <a:srgbClr val="00B050"/>
                </a:solidFill>
                <a:latin typeface="Arial" panose="020B0604020202020204"/>
                <a:cs typeface="+mn-cs"/>
              </a:rPr>
              <a:t>(green);</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Top: </a:t>
            </a:r>
            <a:r>
              <a:rPr lang="en-GB" sz="1125" dirty="0">
                <a:solidFill>
                  <a:srgbClr val="2B2B2B"/>
                </a:solidFill>
                <a:latin typeface="Arial" panose="020B0604020202020204"/>
                <a:cs typeface="+mn-cs"/>
              </a:rPr>
              <a:t>Data matrix for 10 time resolution bins and 4 PRI;</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Bottom: </a:t>
            </a:r>
            <a:r>
              <a:rPr lang="en-GB" sz="1125" dirty="0">
                <a:solidFill>
                  <a:srgbClr val="2B2B2B"/>
                </a:solidFill>
                <a:latin typeface="Arial" panose="020B0604020202020204"/>
                <a:cs typeface="+mn-cs"/>
              </a:rPr>
              <a:t>Radar returns in time;</a:t>
            </a:r>
            <a:endParaRPr lang="en-GB" sz="1125" b="1" dirty="0">
              <a:solidFill>
                <a:srgbClr val="2B2B2B"/>
              </a:solidFill>
              <a:latin typeface="Arial" panose="020B0604020202020204"/>
              <a:cs typeface="+mn-cs"/>
            </a:endParaRPr>
          </a:p>
        </p:txBody>
      </p:sp>
    </p:spTree>
    <p:extLst>
      <p:ext uri="{BB962C8B-B14F-4D97-AF65-F5344CB8AC3E}">
        <p14:creationId xmlns:p14="http://schemas.microsoft.com/office/powerpoint/2010/main" val="2499142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4523" y="2109581"/>
            <a:ext cx="7640706" cy="1131248"/>
          </a:xfrm>
        </p:spPr>
        <p:txBody>
          <a:bodyPr>
            <a:normAutofit fontScale="70000" lnSpcReduction="20000"/>
          </a:bodyPr>
          <a:lstStyle/>
          <a:p>
            <a:r>
              <a:rPr lang="en-GB" dirty="0"/>
              <a:t>Radar returns from each PRI are stored in memory for further processing;</a:t>
            </a:r>
          </a:p>
          <a:p>
            <a:r>
              <a:rPr lang="en-GB" b="1" dirty="0">
                <a:solidFill>
                  <a:srgbClr val="0070C0"/>
                </a:solidFill>
              </a:rPr>
              <a:t>Fast Time </a:t>
            </a:r>
            <a:r>
              <a:rPr lang="en-GB" dirty="0"/>
              <a:t>refers to the different time slots composing a PRI, sampling rate dependent;</a:t>
            </a:r>
          </a:p>
          <a:p>
            <a:r>
              <a:rPr lang="en-GB" b="1" dirty="0">
                <a:solidFill>
                  <a:srgbClr val="0070C0"/>
                </a:solidFill>
              </a:rPr>
              <a:t>Slow Time </a:t>
            </a:r>
            <a:r>
              <a:rPr lang="en-GB" dirty="0"/>
              <a:t>updates every PRI;</a:t>
            </a:r>
          </a:p>
          <a:p>
            <a:endParaRPr lang="en-GB" dirty="0"/>
          </a:p>
        </p:txBody>
      </p:sp>
      <p:graphicFrame>
        <p:nvGraphicFramePr>
          <p:cNvPr id="7" name="Table 6"/>
          <p:cNvGraphicFramePr>
            <a:graphicFrameLocks noGrp="1"/>
          </p:cNvGraphicFramePr>
          <p:nvPr/>
        </p:nvGraphicFramePr>
        <p:xfrm>
          <a:off x="1091241" y="3410719"/>
          <a:ext cx="4178570" cy="1112520"/>
        </p:xfrm>
        <a:graphic>
          <a:graphicData uri="http://schemas.openxmlformats.org/drawingml/2006/table">
            <a:tbl>
              <a:tblPr>
                <a:tableStyleId>{5C22544A-7EE6-4342-B048-85BDC9FD1C3A}</a:tableStyleId>
              </a:tblPr>
              <a:tblGrid>
                <a:gridCol w="417857">
                  <a:extLst>
                    <a:ext uri="{9D8B030D-6E8A-4147-A177-3AD203B41FA5}">
                      <a16:colId xmlns:a16="http://schemas.microsoft.com/office/drawing/2014/main" val="58560960"/>
                    </a:ext>
                  </a:extLst>
                </a:gridCol>
                <a:gridCol w="417857">
                  <a:extLst>
                    <a:ext uri="{9D8B030D-6E8A-4147-A177-3AD203B41FA5}">
                      <a16:colId xmlns:a16="http://schemas.microsoft.com/office/drawing/2014/main" val="1959101068"/>
                    </a:ext>
                  </a:extLst>
                </a:gridCol>
                <a:gridCol w="417857">
                  <a:extLst>
                    <a:ext uri="{9D8B030D-6E8A-4147-A177-3AD203B41FA5}">
                      <a16:colId xmlns:a16="http://schemas.microsoft.com/office/drawing/2014/main" val="3443740159"/>
                    </a:ext>
                  </a:extLst>
                </a:gridCol>
                <a:gridCol w="417857">
                  <a:extLst>
                    <a:ext uri="{9D8B030D-6E8A-4147-A177-3AD203B41FA5}">
                      <a16:colId xmlns:a16="http://schemas.microsoft.com/office/drawing/2014/main" val="322318333"/>
                    </a:ext>
                  </a:extLst>
                </a:gridCol>
                <a:gridCol w="417857">
                  <a:extLst>
                    <a:ext uri="{9D8B030D-6E8A-4147-A177-3AD203B41FA5}">
                      <a16:colId xmlns:a16="http://schemas.microsoft.com/office/drawing/2014/main" val="1837978148"/>
                    </a:ext>
                  </a:extLst>
                </a:gridCol>
                <a:gridCol w="417857">
                  <a:extLst>
                    <a:ext uri="{9D8B030D-6E8A-4147-A177-3AD203B41FA5}">
                      <a16:colId xmlns:a16="http://schemas.microsoft.com/office/drawing/2014/main" val="2866532715"/>
                    </a:ext>
                  </a:extLst>
                </a:gridCol>
                <a:gridCol w="417857">
                  <a:extLst>
                    <a:ext uri="{9D8B030D-6E8A-4147-A177-3AD203B41FA5}">
                      <a16:colId xmlns:a16="http://schemas.microsoft.com/office/drawing/2014/main" val="453283488"/>
                    </a:ext>
                  </a:extLst>
                </a:gridCol>
                <a:gridCol w="417857">
                  <a:extLst>
                    <a:ext uri="{9D8B030D-6E8A-4147-A177-3AD203B41FA5}">
                      <a16:colId xmlns:a16="http://schemas.microsoft.com/office/drawing/2014/main" val="2859117296"/>
                    </a:ext>
                  </a:extLst>
                </a:gridCol>
                <a:gridCol w="417857">
                  <a:extLst>
                    <a:ext uri="{9D8B030D-6E8A-4147-A177-3AD203B41FA5}">
                      <a16:colId xmlns:a16="http://schemas.microsoft.com/office/drawing/2014/main" val="2740195124"/>
                    </a:ext>
                  </a:extLst>
                </a:gridCol>
                <a:gridCol w="417857">
                  <a:extLst>
                    <a:ext uri="{9D8B030D-6E8A-4147-A177-3AD203B41FA5}">
                      <a16:colId xmlns:a16="http://schemas.microsoft.com/office/drawing/2014/main" val="4240697134"/>
                    </a:ext>
                  </a:extLst>
                </a:gridCol>
              </a:tblGrid>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624163703"/>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1585185788"/>
                  </a:ext>
                </a:extLst>
              </a:tr>
              <a:tr h="278130">
                <a:tc>
                  <a:txBody>
                    <a:bodyPr/>
                    <a:lstStyle/>
                    <a:p>
                      <a:endParaRPr lang="en-GB" sz="100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a:p>
                  </a:txBody>
                  <a:tcPr marL="68580" marR="68580" marT="34290" marB="34290">
                    <a:solidFill>
                      <a:schemeClr val="tx2">
                        <a:lumMod val="40000"/>
                        <a:lumOff val="60000"/>
                      </a:schemeClr>
                    </a:solidFill>
                  </a:tcPr>
                </a:tc>
                <a:extLst>
                  <a:ext uri="{0D108BD9-81ED-4DB2-BD59-A6C34878D82A}">
                    <a16:rowId xmlns:a16="http://schemas.microsoft.com/office/drawing/2014/main" val="128532636"/>
                  </a:ext>
                </a:extLst>
              </a:tr>
              <a:tr h="278130">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accent2">
                        <a:lumMod val="60000"/>
                        <a:lumOff val="4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rgbClr val="00B050"/>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tc>
                  <a:txBody>
                    <a:bodyPr/>
                    <a:lstStyle/>
                    <a:p>
                      <a:endParaRPr lang="en-GB" sz="1000" dirty="0"/>
                    </a:p>
                  </a:txBody>
                  <a:tcPr marL="68580" marR="68580" marT="34290" marB="34290">
                    <a:solidFill>
                      <a:schemeClr val="tx2">
                        <a:lumMod val="40000"/>
                        <a:lumOff val="60000"/>
                      </a:schemeClr>
                    </a:solidFill>
                  </a:tcPr>
                </a:tc>
                <a:extLst>
                  <a:ext uri="{0D108BD9-81ED-4DB2-BD59-A6C34878D82A}">
                    <a16:rowId xmlns:a16="http://schemas.microsoft.com/office/drawing/2014/main" val="78958065"/>
                  </a:ext>
                </a:extLst>
              </a:tr>
            </a:tbl>
          </a:graphicData>
        </a:graphic>
      </p:graphicFrame>
      <p:sp>
        <p:nvSpPr>
          <p:cNvPr id="8" name="Arrow: Right 7"/>
          <p:cNvSpPr/>
          <p:nvPr/>
        </p:nvSpPr>
        <p:spPr>
          <a:xfrm flipV="1">
            <a:off x="1091241" y="4608963"/>
            <a:ext cx="4320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9" name="Arrow: Right 8"/>
          <p:cNvSpPr/>
          <p:nvPr/>
        </p:nvSpPr>
        <p:spPr>
          <a:xfrm rot="16200000" flipV="1">
            <a:off x="369025" y="3878231"/>
            <a:ext cx="1215000" cy="75015"/>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0" name="TextBox 9"/>
          <p:cNvSpPr txBox="1"/>
          <p:nvPr/>
        </p:nvSpPr>
        <p:spPr>
          <a:xfrm>
            <a:off x="2776883" y="4687677"/>
            <a:ext cx="901785"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Fast Time</a:t>
            </a:r>
          </a:p>
        </p:txBody>
      </p:sp>
      <p:sp>
        <p:nvSpPr>
          <p:cNvPr id="11" name="TextBox 10"/>
          <p:cNvSpPr txBox="1"/>
          <p:nvPr/>
        </p:nvSpPr>
        <p:spPr>
          <a:xfrm rot="16200000">
            <a:off x="258953" y="3822709"/>
            <a:ext cx="940257" cy="28854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Slow Time</a:t>
            </a:r>
          </a:p>
        </p:txBody>
      </p:sp>
      <p:sp>
        <p:nvSpPr>
          <p:cNvPr id="42" name="Left Brace 41"/>
          <p:cNvSpPr/>
          <p:nvPr/>
        </p:nvSpPr>
        <p:spPr>
          <a:xfrm rot="10800000">
            <a:off x="5292076" y="4241523"/>
            <a:ext cx="119165" cy="29587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43" name="TextBox 42"/>
          <p:cNvSpPr txBox="1"/>
          <p:nvPr/>
        </p:nvSpPr>
        <p:spPr>
          <a:xfrm>
            <a:off x="5322086" y="4192639"/>
            <a:ext cx="491399" cy="288541"/>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sp>
        <p:nvSpPr>
          <p:cNvPr id="44" name="Left Brace 43"/>
          <p:cNvSpPr/>
          <p:nvPr/>
        </p:nvSpPr>
        <p:spPr>
          <a:xfrm rot="5400000">
            <a:off x="5020787" y="3112555"/>
            <a:ext cx="88779" cy="40927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45" name="Rectangle 44"/>
              <p:cNvSpPr/>
              <p:nvPr/>
            </p:nvSpPr>
            <p:spPr>
              <a:xfrm>
                <a:off x="4396604" y="2999941"/>
                <a:ext cx="1908728" cy="288541"/>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Sampling Interval</a:t>
                </a:r>
                <a14:m>
                  <m:oMath xmlns:m="http://schemas.openxmlformats.org/officeDocument/2006/math">
                    <m:r>
                      <a:rPr lang="en-GB" sz="1275" i="1">
                        <a:solidFill>
                          <a:srgbClr val="2B2B2B"/>
                        </a:solidFill>
                        <a:latin typeface="Cambria Math" panose="02040503050406030204" pitchFamily="18" charset="0"/>
                        <a:ea typeface="Cambria Math" panose="02040503050406030204" pitchFamily="18" charset="0"/>
                        <a:cs typeface="+mn-cs"/>
                      </a:rPr>
                      <m:t>≈</m:t>
                    </m:r>
                    <m:f>
                      <m:fPr>
                        <m:type m:val="lin"/>
                        <m:ctrlPr>
                          <a:rPr lang="en-GB" sz="1275" i="1">
                            <a:solidFill>
                              <a:srgbClr val="2B2B2B"/>
                            </a:solidFill>
                            <a:latin typeface="Cambria Math" panose="02040503050406030204" pitchFamily="18" charset="0"/>
                            <a:ea typeface="Cambria Math" panose="02040503050406030204" pitchFamily="18" charset="0"/>
                            <a:cs typeface="+mn-cs"/>
                          </a:rPr>
                        </m:ctrlPr>
                      </m:fPr>
                      <m:num>
                        <m:r>
                          <a:rPr lang="en-GB" sz="1275" i="1">
                            <a:solidFill>
                              <a:srgbClr val="2B2B2B"/>
                            </a:solidFill>
                            <a:latin typeface="Cambria Math" panose="02040503050406030204" pitchFamily="18" charset="0"/>
                            <a:ea typeface="Cambria Math" panose="02040503050406030204" pitchFamily="18" charset="0"/>
                            <a:cs typeface="+mn-cs"/>
                          </a:rPr>
                          <m:t>1</m:t>
                        </m:r>
                      </m:num>
                      <m:den>
                        <m:r>
                          <a:rPr lang="en-GB" sz="1275" i="1">
                            <a:solidFill>
                              <a:srgbClr val="2B2B2B"/>
                            </a:solidFill>
                            <a:latin typeface="Cambria Math" panose="02040503050406030204" pitchFamily="18" charset="0"/>
                            <a:ea typeface="Cambria Math" panose="02040503050406030204" pitchFamily="18" charset="0"/>
                            <a:cs typeface="+mn-cs"/>
                          </a:rPr>
                          <m:t>𝐵</m:t>
                        </m:r>
                      </m:den>
                    </m:f>
                  </m:oMath>
                </a14:m>
                <a:endParaRPr lang="en-GB" sz="1275" dirty="0">
                  <a:solidFill>
                    <a:srgbClr val="2B2B2B"/>
                  </a:solidFill>
                  <a:latin typeface="Arial" panose="020B0604020202020204"/>
                  <a:cs typeface="+mn-cs"/>
                </a:endParaRPr>
              </a:p>
            </p:txBody>
          </p:sp>
        </mc:Choice>
        <mc:Fallback>
          <p:sp>
            <p:nvSpPr>
              <p:cNvPr id="45" name="Rectangle 44"/>
              <p:cNvSpPr>
                <a:spLocks noRot="1" noChangeAspect="1" noMove="1" noResize="1" noEditPoints="1" noAdjustHandles="1" noChangeArrowheads="1" noChangeShapeType="1" noTextEdit="1"/>
              </p:cNvSpPr>
              <p:nvPr/>
            </p:nvSpPr>
            <p:spPr>
              <a:xfrm>
                <a:off x="4396604" y="2999941"/>
                <a:ext cx="1908728" cy="288541"/>
              </a:xfrm>
              <a:prstGeom prst="rect">
                <a:avLst/>
              </a:prstGeom>
              <a:blipFill>
                <a:blip r:embed="rId3"/>
                <a:stretch>
                  <a:fillRect l="-662" t="-104348" b="-165217"/>
                </a:stretch>
              </a:blipFill>
            </p:spPr>
            <p:txBody>
              <a:bodyPr/>
              <a:lstStyle/>
              <a:p>
                <a:r>
                  <a:rPr lang="en-US">
                    <a:noFill/>
                  </a:rPr>
                  <a:t> </a:t>
                </a:r>
              </a:p>
            </p:txBody>
          </p:sp>
        </mc:Fallback>
      </mc:AlternateContent>
      <p:sp>
        <p:nvSpPr>
          <p:cNvPr id="19" name="Title 1">
            <a:extLst>
              <a:ext uri="{FF2B5EF4-FFF2-40B4-BE49-F238E27FC236}">
                <a16:creationId xmlns:a16="http://schemas.microsoft.com/office/drawing/2014/main" id="{361C8DB4-033C-8878-024D-5CD3AEE1B8B9}"/>
              </a:ext>
            </a:extLst>
          </p:cNvPr>
          <p:cNvSpPr>
            <a:spLocks noGrp="1"/>
          </p:cNvSpPr>
          <p:nvPr>
            <p:ph type="title"/>
          </p:nvPr>
        </p:nvSpPr>
        <p:spPr>
          <a:xfrm>
            <a:off x="910304" y="1272348"/>
            <a:ext cx="7200900" cy="1114425"/>
          </a:xfrm>
        </p:spPr>
        <p:txBody>
          <a:bodyPr/>
          <a:lstStyle/>
          <a:p>
            <a:r>
              <a:rPr lang="en-GB" dirty="0">
                <a:solidFill>
                  <a:srgbClr val="0070C0"/>
                </a:solidFill>
              </a:rPr>
              <a:t>Data matrix</a:t>
            </a:r>
          </a:p>
        </p:txBody>
      </p:sp>
      <p:grpSp>
        <p:nvGrpSpPr>
          <p:cNvPr id="20" name="Group 19">
            <a:extLst>
              <a:ext uri="{FF2B5EF4-FFF2-40B4-BE49-F238E27FC236}">
                <a16:creationId xmlns:a16="http://schemas.microsoft.com/office/drawing/2014/main" id="{3F4E1D5C-B850-13D2-C990-0CDD0F6D247C}"/>
              </a:ext>
            </a:extLst>
          </p:cNvPr>
          <p:cNvGrpSpPr/>
          <p:nvPr/>
        </p:nvGrpSpPr>
        <p:grpSpPr>
          <a:xfrm>
            <a:off x="1014033" y="5162325"/>
            <a:ext cx="4389990" cy="776661"/>
            <a:chOff x="2005566" y="5857116"/>
            <a:chExt cx="5853319" cy="1020906"/>
          </a:xfrm>
        </p:grpSpPr>
        <p:sp>
          <p:nvSpPr>
            <p:cNvPr id="21" name="Arrow: Right 12">
              <a:extLst>
                <a:ext uri="{FF2B5EF4-FFF2-40B4-BE49-F238E27FC236}">
                  <a16:creationId xmlns:a16="http://schemas.microsoft.com/office/drawing/2014/main" id="{BDD16300-47B8-CAE3-5B2B-091FC967C6C4}"/>
                </a:ext>
              </a:extLst>
            </p:cNvPr>
            <p:cNvSpPr/>
            <p:nvPr/>
          </p:nvSpPr>
          <p:spPr>
            <a:xfrm flipV="1">
              <a:off x="2031452" y="6225019"/>
              <a:ext cx="5760000" cy="10002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22" name="Rectangle 21">
              <a:extLst>
                <a:ext uri="{FF2B5EF4-FFF2-40B4-BE49-F238E27FC236}">
                  <a16:creationId xmlns:a16="http://schemas.microsoft.com/office/drawing/2014/main" id="{0772C1E3-E378-6AD3-74C3-095D5075ACDD}"/>
                </a:ext>
              </a:extLst>
            </p:cNvPr>
            <p:cNvSpPr/>
            <p:nvPr/>
          </p:nvSpPr>
          <p:spPr>
            <a:xfrm>
              <a:off x="229017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37" name="Rectangle 36">
              <a:extLst>
                <a:ext uri="{FF2B5EF4-FFF2-40B4-BE49-F238E27FC236}">
                  <a16:creationId xmlns:a16="http://schemas.microsoft.com/office/drawing/2014/main" id="{06349133-251F-003A-8157-E44312F0CAC8}"/>
                </a:ext>
              </a:extLst>
            </p:cNvPr>
            <p:cNvSpPr/>
            <p:nvPr/>
          </p:nvSpPr>
          <p:spPr>
            <a:xfrm>
              <a:off x="7133900" y="6325038"/>
              <a:ext cx="724985" cy="379282"/>
            </a:xfrm>
            <a:prstGeom prst="rect">
              <a:avLst/>
            </a:prstGeom>
          </p:spPr>
          <p:txBody>
            <a:bodyPr wrap="none">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Time</a:t>
              </a:r>
            </a:p>
          </p:txBody>
        </p:sp>
        <p:cxnSp>
          <p:nvCxnSpPr>
            <p:cNvPr id="38" name="Straight Connector 37">
              <a:extLst>
                <a:ext uri="{FF2B5EF4-FFF2-40B4-BE49-F238E27FC236}">
                  <a16:creationId xmlns:a16="http://schemas.microsoft.com/office/drawing/2014/main" id="{3ACAE188-FEC4-BA53-565B-588425FA5C4E}"/>
                </a:ext>
              </a:extLst>
            </p:cNvPr>
            <p:cNvCxnSpPr/>
            <p:nvPr/>
          </p:nvCxnSpPr>
          <p:spPr>
            <a:xfrm>
              <a:off x="2041612"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D8545F32-BAF6-AC2A-4441-D1F85A2FFB96}"/>
                </a:ext>
              </a:extLst>
            </p:cNvPr>
            <p:cNvCxnSpPr/>
            <p:nvPr/>
          </p:nvCxnSpPr>
          <p:spPr>
            <a:xfrm>
              <a:off x="3481612" y="5857116"/>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8C8F3BCF-3097-C614-286C-6AF2DFB2BFF0}"/>
                </a:ext>
              </a:extLst>
            </p:cNvPr>
            <p:cNvCxnSpPr/>
            <p:nvPr/>
          </p:nvCxnSpPr>
          <p:spPr>
            <a:xfrm>
              <a:off x="491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1759712B-DBFF-2F1D-9258-CD02AC2848C5}"/>
                </a:ext>
              </a:extLst>
            </p:cNvPr>
            <p:cNvCxnSpPr/>
            <p:nvPr/>
          </p:nvCxnSpPr>
          <p:spPr>
            <a:xfrm>
              <a:off x="6358344" y="586614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 name="Rectangle 45">
              <a:extLst>
                <a:ext uri="{FF2B5EF4-FFF2-40B4-BE49-F238E27FC236}">
                  <a16:creationId xmlns:a16="http://schemas.microsoft.com/office/drawing/2014/main" id="{45EC6B1C-E88A-CF67-D2E1-D46442CCD751}"/>
                </a:ext>
              </a:extLst>
            </p:cNvPr>
            <p:cNvSpPr/>
            <p:nvPr/>
          </p:nvSpPr>
          <p:spPr>
            <a:xfrm>
              <a:off x="3733245"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7" name="Rectangle 46">
              <a:extLst>
                <a:ext uri="{FF2B5EF4-FFF2-40B4-BE49-F238E27FC236}">
                  <a16:creationId xmlns:a16="http://schemas.microsoft.com/office/drawing/2014/main" id="{05740ECE-57DB-E67C-A8C5-3CDFC3ED7C91}"/>
                </a:ext>
              </a:extLst>
            </p:cNvPr>
            <p:cNvSpPr/>
            <p:nvPr/>
          </p:nvSpPr>
          <p:spPr>
            <a:xfrm>
              <a:off x="5166902"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8" name="Rectangle 47">
              <a:extLst>
                <a:ext uri="{FF2B5EF4-FFF2-40B4-BE49-F238E27FC236}">
                  <a16:creationId xmlns:a16="http://schemas.microsoft.com/office/drawing/2014/main" id="{F5F298FC-5CCF-A1EA-FFC1-72444DCF309F}"/>
                </a:ext>
              </a:extLst>
            </p:cNvPr>
            <p:cNvSpPr/>
            <p:nvPr/>
          </p:nvSpPr>
          <p:spPr>
            <a:xfrm>
              <a:off x="6606901" y="5865847"/>
              <a:ext cx="60960" cy="3987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49" name="Rectangle 48">
              <a:extLst>
                <a:ext uri="{FF2B5EF4-FFF2-40B4-BE49-F238E27FC236}">
                  <a16:creationId xmlns:a16="http://schemas.microsoft.com/office/drawing/2014/main" id="{60BE544C-C9BA-FE5B-F508-86C2DFC2134E}"/>
                </a:ext>
              </a:extLst>
            </p:cNvPr>
            <p:cNvSpPr/>
            <p:nvPr/>
          </p:nvSpPr>
          <p:spPr>
            <a:xfrm>
              <a:off x="2882446"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0" name="Rectangle 49">
              <a:extLst>
                <a:ext uri="{FF2B5EF4-FFF2-40B4-BE49-F238E27FC236}">
                  <a16:creationId xmlns:a16="http://schemas.microsoft.com/office/drawing/2014/main" id="{D3A522AF-5A1C-95FE-EB9C-8B5C090B63F3}"/>
                </a:ext>
              </a:extLst>
            </p:cNvPr>
            <p:cNvSpPr/>
            <p:nvPr/>
          </p:nvSpPr>
          <p:spPr>
            <a:xfrm>
              <a:off x="4443726" y="5866144"/>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1" name="Rectangle 50">
              <a:extLst>
                <a:ext uri="{FF2B5EF4-FFF2-40B4-BE49-F238E27FC236}">
                  <a16:creationId xmlns:a16="http://schemas.microsoft.com/office/drawing/2014/main" id="{9659D3E1-F689-CED6-B06E-E1090F69329E}"/>
                </a:ext>
              </a:extLst>
            </p:cNvPr>
            <p:cNvSpPr/>
            <p:nvPr/>
          </p:nvSpPr>
          <p:spPr>
            <a:xfrm>
              <a:off x="6021513" y="5866391"/>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52" name="Rectangle 51">
              <a:extLst>
                <a:ext uri="{FF2B5EF4-FFF2-40B4-BE49-F238E27FC236}">
                  <a16:creationId xmlns:a16="http://schemas.microsoft.com/office/drawing/2014/main" id="{C5DE50E2-22D1-3194-F2CB-3E0C6ADCCD40}"/>
                </a:ext>
              </a:extLst>
            </p:cNvPr>
            <p:cNvSpPr/>
            <p:nvPr/>
          </p:nvSpPr>
          <p:spPr>
            <a:xfrm>
              <a:off x="7558299" y="5865847"/>
              <a:ext cx="60960" cy="3987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cxnSp>
          <p:nvCxnSpPr>
            <p:cNvPr id="53" name="Straight Connector 52">
              <a:extLst>
                <a:ext uri="{FF2B5EF4-FFF2-40B4-BE49-F238E27FC236}">
                  <a16:creationId xmlns:a16="http://schemas.microsoft.com/office/drawing/2014/main" id="{0483F88F-9CA1-7C6B-BE82-A3CCC930627D}"/>
                </a:ext>
              </a:extLst>
            </p:cNvPr>
            <p:cNvCxnSpPr/>
            <p:nvPr/>
          </p:nvCxnSpPr>
          <p:spPr>
            <a:xfrm>
              <a:off x="7709624" y="5876304"/>
              <a:ext cx="0" cy="3987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Left Brace 53">
              <a:extLst>
                <a:ext uri="{FF2B5EF4-FFF2-40B4-BE49-F238E27FC236}">
                  <a16:creationId xmlns:a16="http://schemas.microsoft.com/office/drawing/2014/main" id="{A6EDFB4E-994F-BEF3-E8B9-B78380570930}"/>
                </a:ext>
              </a:extLst>
            </p:cNvPr>
            <p:cNvSpPr/>
            <p:nvPr/>
          </p:nvSpPr>
          <p:spPr>
            <a:xfrm rot="16200000">
              <a:off x="2635566" y="5702506"/>
              <a:ext cx="216000" cy="1476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p:sp>
          <p:nvSpPr>
            <p:cNvPr id="55" name="TextBox 54">
              <a:extLst>
                <a:ext uri="{FF2B5EF4-FFF2-40B4-BE49-F238E27FC236}">
                  <a16:creationId xmlns:a16="http://schemas.microsoft.com/office/drawing/2014/main" id="{A27BFEF7-399E-3F81-C448-D8C8507B26CA}"/>
                </a:ext>
              </a:extLst>
            </p:cNvPr>
            <p:cNvSpPr txBox="1"/>
            <p:nvPr/>
          </p:nvSpPr>
          <p:spPr>
            <a:xfrm>
              <a:off x="2415966" y="6498740"/>
              <a:ext cx="655199" cy="379282"/>
            </a:xfrm>
            <a:prstGeom prst="rect">
              <a:avLst/>
            </a:prstGeom>
            <a:noFill/>
          </p:spPr>
          <p:txBody>
            <a:bodyPr wrap="square" rtlCol="0">
              <a:spAutoFit/>
            </a:bodyPr>
            <a:lstStyle/>
            <a:p>
              <a:pPr algn="ctr" defTabSz="685748" eaLnBrk="1" fontAlgn="auto" hangingPunct="1">
                <a:spcBef>
                  <a:spcPts val="0"/>
                </a:spcBef>
                <a:spcAft>
                  <a:spcPts val="0"/>
                </a:spcAft>
              </a:pPr>
              <a:r>
                <a:rPr lang="en-GB" sz="1275" dirty="0">
                  <a:solidFill>
                    <a:srgbClr val="2B2B2B"/>
                  </a:solidFill>
                  <a:latin typeface="Arial" panose="020B0604020202020204"/>
                  <a:cs typeface="+mn-cs"/>
                </a:rPr>
                <a:t>PRI</a:t>
              </a:r>
            </a:p>
          </p:txBody>
        </p:sp>
      </p:grpSp>
      <p:sp>
        <p:nvSpPr>
          <p:cNvPr id="57" name="TextBox 56">
            <a:extLst>
              <a:ext uri="{FF2B5EF4-FFF2-40B4-BE49-F238E27FC236}">
                <a16:creationId xmlns:a16="http://schemas.microsoft.com/office/drawing/2014/main" id="{EBD7A608-DECA-B4B4-EC5E-3325B71FDB86}"/>
              </a:ext>
            </a:extLst>
          </p:cNvPr>
          <p:cNvSpPr txBox="1"/>
          <p:nvPr/>
        </p:nvSpPr>
        <p:spPr>
          <a:xfrm>
            <a:off x="6073400" y="3708278"/>
            <a:ext cx="2715398" cy="1658238"/>
          </a:xfrm>
          <a:prstGeom prst="rect">
            <a:avLst/>
          </a:prstGeom>
          <a:noFill/>
        </p:spPr>
        <p:txBody>
          <a:bodyPr wrap="square" rtlCol="0">
            <a:noAutofit/>
          </a:bodyPr>
          <a:lstStyle/>
          <a:p>
            <a:pPr defTabSz="685748" eaLnBrk="1" fontAlgn="auto" hangingPunct="1">
              <a:lnSpc>
                <a:spcPct val="120000"/>
              </a:lnSpc>
              <a:spcBef>
                <a:spcPts val="0"/>
              </a:spcBef>
              <a:spcAft>
                <a:spcPts val="0"/>
              </a:spcAft>
            </a:pPr>
            <a:r>
              <a:rPr lang="en-GB" sz="1125" dirty="0">
                <a:solidFill>
                  <a:srgbClr val="2B2B2B"/>
                </a:solidFill>
                <a:latin typeface="Arial" panose="020B0604020202020204"/>
                <a:cs typeface="+mn-cs"/>
              </a:rPr>
              <a:t>Example of two targets, one staying in the same resolution bin </a:t>
            </a:r>
            <a:r>
              <a:rPr lang="en-GB" sz="1125" dirty="0">
                <a:solidFill>
                  <a:srgbClr val="0070C0"/>
                </a:solidFill>
                <a:latin typeface="Arial" panose="020B0604020202020204"/>
                <a:cs typeface="+mn-cs"/>
              </a:rPr>
              <a:t>(blue)</a:t>
            </a:r>
            <a:r>
              <a:rPr lang="en-GB" sz="1125" dirty="0">
                <a:solidFill>
                  <a:srgbClr val="2B2B2B"/>
                </a:solidFill>
                <a:latin typeface="Arial" panose="020B0604020202020204"/>
                <a:cs typeface="+mn-cs"/>
              </a:rPr>
              <a:t> and one moving in different resolution bins </a:t>
            </a:r>
            <a:r>
              <a:rPr lang="en-GB" sz="1125" dirty="0">
                <a:solidFill>
                  <a:srgbClr val="00B050"/>
                </a:solidFill>
                <a:latin typeface="Arial" panose="020B0604020202020204"/>
                <a:cs typeface="+mn-cs"/>
              </a:rPr>
              <a:t>(green);</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Top: </a:t>
            </a:r>
            <a:r>
              <a:rPr lang="en-GB" sz="1125" dirty="0">
                <a:solidFill>
                  <a:srgbClr val="2B2B2B"/>
                </a:solidFill>
                <a:latin typeface="Arial" panose="020B0604020202020204"/>
                <a:cs typeface="+mn-cs"/>
              </a:rPr>
              <a:t>Data matrix for 10 time resolution bins and 4 PRI;</a:t>
            </a:r>
          </a:p>
          <a:p>
            <a:pPr defTabSz="685748" eaLnBrk="1" fontAlgn="auto" hangingPunct="1">
              <a:lnSpc>
                <a:spcPct val="120000"/>
              </a:lnSpc>
              <a:spcBef>
                <a:spcPts val="0"/>
              </a:spcBef>
              <a:spcAft>
                <a:spcPts val="0"/>
              </a:spcAft>
            </a:pPr>
            <a:r>
              <a:rPr lang="en-GB" sz="1125" b="1" dirty="0">
                <a:solidFill>
                  <a:srgbClr val="2B2B2B"/>
                </a:solidFill>
                <a:latin typeface="Arial" panose="020B0604020202020204"/>
                <a:cs typeface="+mn-cs"/>
              </a:rPr>
              <a:t>Bottom: </a:t>
            </a:r>
            <a:r>
              <a:rPr lang="en-GB" sz="1125" dirty="0">
                <a:solidFill>
                  <a:srgbClr val="2B2B2B"/>
                </a:solidFill>
                <a:latin typeface="Arial" panose="020B0604020202020204"/>
                <a:cs typeface="+mn-cs"/>
              </a:rPr>
              <a:t>Radar returns in time;</a:t>
            </a:r>
            <a:endParaRPr lang="en-GB" sz="1125" b="1" dirty="0">
              <a:solidFill>
                <a:srgbClr val="2B2B2B"/>
              </a:solidFill>
              <a:latin typeface="Arial" panose="020B0604020202020204"/>
              <a:cs typeface="+mn-cs"/>
            </a:endParaRPr>
          </a:p>
        </p:txBody>
      </p:sp>
    </p:spTree>
    <p:extLst>
      <p:ext uri="{BB962C8B-B14F-4D97-AF65-F5344CB8AC3E}">
        <p14:creationId xmlns:p14="http://schemas.microsoft.com/office/powerpoint/2010/main" val="2492834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165" y="1111681"/>
            <a:ext cx="7315200" cy="1115897"/>
          </a:xfrm>
        </p:spPr>
        <p:txBody>
          <a:bodyPr/>
          <a:lstStyle/>
          <a:p>
            <a:r>
              <a:rPr lang="en-GB" dirty="0">
                <a:solidFill>
                  <a:srgbClr val="0070C0"/>
                </a:solidFill>
              </a:rPr>
              <a:t>Data Cube</a:t>
            </a:r>
          </a:p>
        </p:txBody>
      </p:sp>
      <p:sp>
        <p:nvSpPr>
          <p:cNvPr id="3" name="Content Placeholder 2"/>
          <p:cNvSpPr>
            <a:spLocks noGrp="1"/>
          </p:cNvSpPr>
          <p:nvPr>
            <p:ph idx="1"/>
          </p:nvPr>
        </p:nvSpPr>
        <p:spPr>
          <a:xfrm>
            <a:off x="939015" y="1987522"/>
            <a:ext cx="7017822" cy="1151412"/>
          </a:xfrm>
        </p:spPr>
        <p:txBody>
          <a:bodyPr>
            <a:normAutofit fontScale="85000" lnSpcReduction="10000"/>
          </a:bodyPr>
          <a:lstStyle/>
          <a:p>
            <a:r>
              <a:rPr lang="en-GB" dirty="0"/>
              <a:t>Data Cube is an extension to Data Matrix including spatial sampling;</a:t>
            </a:r>
          </a:p>
          <a:p>
            <a:r>
              <a:rPr lang="en-GB" dirty="0"/>
              <a:t>In cases that the radar uses </a:t>
            </a:r>
            <a:r>
              <a:rPr lang="en-GB" b="1" dirty="0">
                <a:solidFill>
                  <a:srgbClr val="0070C0"/>
                </a:solidFill>
              </a:rPr>
              <a:t>multiple</a:t>
            </a:r>
            <a:r>
              <a:rPr lang="en-GB" dirty="0"/>
              <a:t> receiving channels, the </a:t>
            </a:r>
            <a:r>
              <a:rPr lang="en-GB" b="1" dirty="0">
                <a:solidFill>
                  <a:srgbClr val="0070C0"/>
                </a:solidFill>
              </a:rPr>
              <a:t>data matrices</a:t>
            </a:r>
            <a:r>
              <a:rPr lang="en-GB" b="1" dirty="0"/>
              <a:t> </a:t>
            </a:r>
            <a:r>
              <a:rPr lang="en-GB" dirty="0"/>
              <a:t>from each receiver are stacked to form a data cube; </a:t>
            </a:r>
          </a:p>
        </p:txBody>
      </p:sp>
      <mc:AlternateContent xmlns:mc="http://schemas.openxmlformats.org/markup-compatibility/2006">
        <mc:Choice xmlns:a14="http://schemas.microsoft.com/office/drawing/2010/main" Requires="a14">
          <p:sp>
            <p:nvSpPr>
              <p:cNvPr id="115" name="TextBox 114"/>
              <p:cNvSpPr txBox="1"/>
              <p:nvPr/>
            </p:nvSpPr>
            <p:spPr>
              <a:xfrm>
                <a:off x="5130549" y="3327790"/>
                <a:ext cx="3496502" cy="983681"/>
              </a:xfrm>
              <a:prstGeom prst="rect">
                <a:avLst/>
              </a:prstGeom>
              <a:noFill/>
            </p:spPr>
            <p:txBody>
              <a:bodyPr wrap="square" rtlCol="0">
                <a:noAutofit/>
              </a:bodyPr>
              <a:lstStyle/>
              <a:p>
                <a:pPr defTabSz="685748" eaLnBrk="1" fontAlgn="auto" hangingPunct="1">
                  <a:lnSpc>
                    <a:spcPct val="120000"/>
                  </a:lnSpc>
                  <a:spcBef>
                    <a:spcPts val="0"/>
                  </a:spcBef>
                  <a:spcAft>
                    <a:spcPts val="0"/>
                  </a:spcAft>
                </a:pPr>
                <a:r>
                  <a:rPr lang="en-GB" sz="1500" dirty="0">
                    <a:solidFill>
                      <a:srgbClr val="2B2B2B"/>
                    </a:solidFill>
                    <a:latin typeface="Arial" panose="020B0604020202020204"/>
                    <a:cs typeface="+mn-cs"/>
                  </a:rPr>
                  <a:t>Illustration of a data cube for </a:t>
                </a:r>
                <a14:m>
                  <m:oMath xmlns:m="http://schemas.openxmlformats.org/officeDocument/2006/math">
                    <m:r>
                      <a:rPr lang="en-GB" sz="1500" i="1">
                        <a:solidFill>
                          <a:srgbClr val="2B2B2B"/>
                        </a:solidFill>
                        <a:latin typeface="Cambria Math" panose="02040503050406030204" pitchFamily="18" charset="0"/>
                        <a:cs typeface="+mn-cs"/>
                      </a:rPr>
                      <m:t>𝐿</m:t>
                    </m:r>
                  </m:oMath>
                </a14:m>
                <a:r>
                  <a:rPr lang="en-GB" sz="1500" dirty="0">
                    <a:solidFill>
                      <a:srgbClr val="2B2B2B"/>
                    </a:solidFill>
                    <a:latin typeface="Arial" panose="020B0604020202020204"/>
                    <a:cs typeface="+mn-cs"/>
                  </a:rPr>
                  <a:t> time samples in each PRI and </a:t>
                </a:r>
                <a14:m>
                  <m:oMath xmlns:m="http://schemas.openxmlformats.org/officeDocument/2006/math">
                    <m:r>
                      <a:rPr lang="en-GB" sz="1500" i="1">
                        <a:solidFill>
                          <a:srgbClr val="2B2B2B"/>
                        </a:solidFill>
                        <a:latin typeface="Cambria Math" panose="02040503050406030204" pitchFamily="18" charset="0"/>
                        <a:cs typeface="+mn-cs"/>
                      </a:rPr>
                      <m:t>𝑀</m:t>
                    </m:r>
                  </m:oMath>
                </a14:m>
                <a:r>
                  <a:rPr lang="en-GB" sz="1500" dirty="0">
                    <a:solidFill>
                      <a:srgbClr val="2B2B2B"/>
                    </a:solidFill>
                    <a:latin typeface="Arial" panose="020B0604020202020204"/>
                    <a:cs typeface="+mn-cs"/>
                  </a:rPr>
                  <a:t> PRI in a system composed of </a:t>
                </a:r>
                <a14:m>
                  <m:oMath xmlns:m="http://schemas.openxmlformats.org/officeDocument/2006/math">
                    <m:r>
                      <a:rPr lang="en-GB" sz="1500" i="1">
                        <a:solidFill>
                          <a:srgbClr val="2B2B2B"/>
                        </a:solidFill>
                        <a:latin typeface="Cambria Math" panose="02040503050406030204" pitchFamily="18" charset="0"/>
                        <a:cs typeface="+mn-cs"/>
                      </a:rPr>
                      <m:t>𝑁</m:t>
                    </m:r>
                  </m:oMath>
                </a14:m>
                <a:r>
                  <a:rPr lang="en-GB" sz="1500" dirty="0">
                    <a:solidFill>
                      <a:srgbClr val="2B2B2B"/>
                    </a:solidFill>
                    <a:latin typeface="Arial" panose="020B0604020202020204"/>
                    <a:cs typeface="+mn-cs"/>
                  </a:rPr>
                  <a:t> receiver channels.</a:t>
                </a:r>
              </a:p>
            </p:txBody>
          </p:sp>
        </mc:Choice>
        <mc:Fallback>
          <p:sp>
            <p:nvSpPr>
              <p:cNvPr id="115" name="TextBox 114"/>
              <p:cNvSpPr txBox="1">
                <a:spLocks noRot="1" noChangeAspect="1" noMove="1" noResize="1" noEditPoints="1" noAdjustHandles="1" noChangeArrowheads="1" noChangeShapeType="1" noTextEdit="1"/>
              </p:cNvSpPr>
              <p:nvPr/>
            </p:nvSpPr>
            <p:spPr>
              <a:xfrm>
                <a:off x="5130549" y="3327790"/>
                <a:ext cx="3496502" cy="983681"/>
              </a:xfrm>
              <a:prstGeom prst="rect">
                <a:avLst/>
              </a:prstGeom>
              <a:blipFill>
                <a:blip r:embed="rId3"/>
                <a:stretch>
                  <a:fillRect l="-1087" b="-25641"/>
                </a:stretch>
              </a:blipFill>
            </p:spPr>
            <p:txBody>
              <a:bodyPr/>
              <a:lstStyle/>
              <a:p>
                <a:r>
                  <a:rPr lang="en-US">
                    <a:noFill/>
                  </a:rPr>
                  <a:t> </a:t>
                </a:r>
              </a:p>
            </p:txBody>
          </p:sp>
        </mc:Fallback>
      </mc:AlternateContent>
      <p:grpSp>
        <p:nvGrpSpPr>
          <p:cNvPr id="114" name="Group 113"/>
          <p:cNvGrpSpPr/>
          <p:nvPr/>
        </p:nvGrpSpPr>
        <p:grpSpPr>
          <a:xfrm>
            <a:off x="1137324" y="3338145"/>
            <a:ext cx="3814800" cy="2238923"/>
            <a:chOff x="1516431" y="3377435"/>
            <a:chExt cx="5086399" cy="2985230"/>
          </a:xfrm>
        </p:grpSpPr>
        <p:grpSp>
          <p:nvGrpSpPr>
            <p:cNvPr id="112" name="Group 111"/>
            <p:cNvGrpSpPr/>
            <p:nvPr/>
          </p:nvGrpSpPr>
          <p:grpSpPr>
            <a:xfrm>
              <a:off x="1602756" y="3377435"/>
              <a:ext cx="5000074" cy="2985230"/>
              <a:chOff x="1602756" y="3377435"/>
              <a:chExt cx="5000074" cy="2985230"/>
            </a:xfrm>
          </p:grpSpPr>
          <p:grpSp>
            <p:nvGrpSpPr>
              <p:cNvPr id="110" name="Group 109"/>
              <p:cNvGrpSpPr/>
              <p:nvPr/>
            </p:nvGrpSpPr>
            <p:grpSpPr>
              <a:xfrm>
                <a:off x="1602756" y="3377435"/>
                <a:ext cx="5000074" cy="2978090"/>
                <a:chOff x="1602756" y="3377435"/>
                <a:chExt cx="5000074" cy="2978090"/>
              </a:xfrm>
            </p:grpSpPr>
            <p:grpSp>
              <p:nvGrpSpPr>
                <p:cNvPr id="108" name="Group 107"/>
                <p:cNvGrpSpPr/>
                <p:nvPr/>
              </p:nvGrpSpPr>
              <p:grpSpPr>
                <a:xfrm>
                  <a:off x="1602756" y="3377435"/>
                  <a:ext cx="5000074" cy="2978090"/>
                  <a:chOff x="1602756" y="3377435"/>
                  <a:chExt cx="5000074" cy="2978090"/>
                </a:xfrm>
              </p:grpSpPr>
              <mc:AlternateContent xmlns:mc="http://schemas.openxmlformats.org/markup-compatibility/2006">
                <mc:Choice xmlns:a14="http://schemas.microsoft.com/office/drawing/2010/main" Requires="a14">
                  <p:sp>
                    <p:nvSpPr>
                      <p:cNvPr id="105" name="Rectangle 104"/>
                      <p:cNvSpPr/>
                      <p:nvPr/>
                    </p:nvSpPr>
                    <p:spPr>
                      <a:xfrm rot="20016205">
                        <a:off x="3749731" y="5873418"/>
                        <a:ext cx="425757" cy="384721"/>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GB" sz="1275" i="1" dirty="0">
                                  <a:solidFill>
                                    <a:srgbClr val="2B2B2B"/>
                                  </a:solidFill>
                                  <a:latin typeface="Cambria Math" panose="02040503050406030204" pitchFamily="18" charset="0"/>
                                  <a:cs typeface="+mn-cs"/>
                                </a:rPr>
                                <m:t>0</m:t>
                              </m:r>
                            </m:oMath>
                          </m:oMathPara>
                        </a14:m>
                        <a:endParaRPr lang="en-GB" sz="1275" dirty="0">
                          <a:solidFill>
                            <a:srgbClr val="2B2B2B"/>
                          </a:solidFill>
                          <a:latin typeface="Arial" panose="020B0604020202020204"/>
                          <a:cs typeface="+mn-cs"/>
                        </a:endParaRPr>
                      </a:p>
                    </p:txBody>
                  </p:sp>
                </mc:Choice>
                <mc:Fallback>
                  <p:sp>
                    <p:nvSpPr>
                      <p:cNvPr id="105" name="Rectangle 104"/>
                      <p:cNvSpPr>
                        <a:spLocks noRot="1" noChangeAspect="1" noMove="1" noResize="1" noEditPoints="1" noAdjustHandles="1" noChangeArrowheads="1" noChangeShapeType="1" noTextEdit="1"/>
                      </p:cNvSpPr>
                      <p:nvPr/>
                    </p:nvSpPr>
                    <p:spPr>
                      <a:xfrm rot="20016205">
                        <a:off x="3749731" y="5873418"/>
                        <a:ext cx="425757" cy="384721"/>
                      </a:xfrm>
                      <a:prstGeom prst="rect">
                        <a:avLst/>
                      </a:prstGeom>
                      <a:blipFill>
                        <a:blip r:embed="rId4"/>
                        <a:stretch>
                          <a:fillRect/>
                        </a:stretch>
                      </a:blipFill>
                    </p:spPr>
                    <p:txBody>
                      <a:bodyPr/>
                      <a:lstStyle/>
                      <a:p>
                        <a:r>
                          <a:rPr lang="en-US">
                            <a:noFill/>
                          </a:rPr>
                          <a:t> </a:t>
                        </a:r>
                      </a:p>
                    </p:txBody>
                  </p:sp>
                </mc:Fallback>
              </mc:AlternateContent>
              <p:grpSp>
                <p:nvGrpSpPr>
                  <p:cNvPr id="107" name="Group 106"/>
                  <p:cNvGrpSpPr/>
                  <p:nvPr/>
                </p:nvGrpSpPr>
                <p:grpSpPr>
                  <a:xfrm>
                    <a:off x="1602756" y="3377435"/>
                    <a:ext cx="5000074" cy="2978090"/>
                    <a:chOff x="1602756" y="3377435"/>
                    <a:chExt cx="5000074" cy="2978090"/>
                  </a:xfrm>
                </p:grpSpPr>
                <p:grpSp>
                  <p:nvGrpSpPr>
                    <p:cNvPr id="104" name="Group 103"/>
                    <p:cNvGrpSpPr/>
                    <p:nvPr/>
                  </p:nvGrpSpPr>
                  <p:grpSpPr>
                    <a:xfrm>
                      <a:off x="1602756" y="3377435"/>
                      <a:ext cx="4602264" cy="2978090"/>
                      <a:chOff x="2689185" y="3128959"/>
                      <a:chExt cx="4602264" cy="2978090"/>
                    </a:xfrm>
                  </p:grpSpPr>
                  <p:grpSp>
                    <p:nvGrpSpPr>
                      <p:cNvPr id="97" name="Group 96"/>
                      <p:cNvGrpSpPr/>
                      <p:nvPr/>
                    </p:nvGrpSpPr>
                    <p:grpSpPr>
                      <a:xfrm>
                        <a:off x="3284534" y="3128959"/>
                        <a:ext cx="3808646" cy="2526503"/>
                        <a:chOff x="2833684" y="3128959"/>
                        <a:chExt cx="3808646" cy="2526503"/>
                      </a:xfrm>
                    </p:grpSpPr>
                    <p:cxnSp>
                      <p:nvCxnSpPr>
                        <p:cNvPr id="6" name="Straight Connector 5"/>
                        <p:cNvCxnSpPr/>
                        <p:nvPr/>
                      </p:nvCxnSpPr>
                      <p:spPr>
                        <a:xfrm>
                          <a:off x="2833688" y="4281488"/>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976563" y="4281487"/>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105150" y="4281487"/>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52788" y="4281487"/>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86138" y="4281486"/>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524250" y="4281485"/>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657601" y="4281485"/>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95713" y="4281484"/>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33825" y="4281484"/>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067175" y="4281484"/>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05288" y="4281484"/>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2833688" y="5648321"/>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4333875" y="4281484"/>
                          <a:ext cx="0" cy="13668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a:off x="2833687" y="5500684"/>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2833684" y="5224458"/>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a:off x="2833687" y="5362571"/>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2833686" y="5086346"/>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2833686" y="4819646"/>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33686" y="4686296"/>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2833685" y="4964901"/>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a:off x="2833685" y="4545583"/>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33685" y="4419596"/>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2833684" y="4281484"/>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flipV="1">
                          <a:off x="4331490" y="4502945"/>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cxnSpLocks/>
                        </p:cNvCxnSpPr>
                        <p:nvPr/>
                      </p:nvCxnSpPr>
                      <p:spPr>
                        <a:xfrm flipV="1">
                          <a:off x="4331578" y="4355310"/>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flipV="1">
                          <a:off x="4329285" y="4217205"/>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4331920" y="3940973"/>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flipV="1">
                          <a:off x="4332513" y="4076705"/>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329284" y="3819526"/>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a:xfrm flipV="1">
                          <a:off x="4331498" y="3674276"/>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p:nvCxnSpPr>
                      <p:spPr>
                        <a:xfrm flipV="1">
                          <a:off x="4329283" y="3538546"/>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flipV="1">
                          <a:off x="4328935" y="3274216"/>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V="1">
                          <a:off x="4330897" y="3395651"/>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p:cNvCxnSpPr>
                        <p:nvPr/>
                      </p:nvCxnSpPr>
                      <p:spPr>
                        <a:xfrm flipV="1">
                          <a:off x="4331321" y="3136102"/>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639100" y="3133721"/>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465983" y="4219587"/>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603131" y="4148137"/>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743625" y="4079086"/>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881738" y="4010030"/>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10324" y="3943355"/>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153200" y="3871690"/>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291312" y="3805235"/>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424663" y="3738560"/>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58012" y="3674268"/>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700888" y="3602826"/>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29475" y="3538546"/>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72350" y="3467097"/>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105700" y="3400425"/>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234288" y="3333755"/>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72400" y="3264687"/>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0513" y="3197797"/>
                          <a:ext cx="0" cy="136683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a:off x="2957335" y="4219587"/>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3100388" y="4148134"/>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a:off x="3243438" y="4076699"/>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cxnSpLocks/>
                        </p:cNvCxnSpPr>
                        <p:nvPr/>
                      </p:nvCxnSpPr>
                      <p:spPr>
                        <a:xfrm>
                          <a:off x="3381545" y="4005266"/>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cxnSpLocks/>
                        </p:cNvCxnSpPr>
                        <p:nvPr/>
                      </p:nvCxnSpPr>
                      <p:spPr>
                        <a:xfrm>
                          <a:off x="3510137" y="3943350"/>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cxnSpLocks/>
                        </p:cNvCxnSpPr>
                        <p:nvPr/>
                      </p:nvCxnSpPr>
                      <p:spPr>
                        <a:xfrm>
                          <a:off x="3648250" y="3874069"/>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3791125" y="3800247"/>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cxnSpLocks/>
                        </p:cNvCxnSpPr>
                        <p:nvPr/>
                      </p:nvCxnSpPr>
                      <p:spPr>
                        <a:xfrm>
                          <a:off x="3919712" y="3738335"/>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p:cNvCxnSpPr>
                        <p:nvPr/>
                      </p:nvCxnSpPr>
                      <p:spPr>
                        <a:xfrm>
                          <a:off x="4605337" y="3393281"/>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p:cNvCxnSpPr>
                        <p:nvPr/>
                      </p:nvCxnSpPr>
                      <p:spPr>
                        <a:xfrm>
                          <a:off x="4198494" y="3600445"/>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a:off x="4322140" y="3538546"/>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a:off x="4465983" y="3464716"/>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a:off x="4731369" y="3333753"/>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a:off x="4869832" y="3264685"/>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p:cNvCxnSpPr>
                        <p:nvPr/>
                      </p:nvCxnSpPr>
                      <p:spPr>
                        <a:xfrm>
                          <a:off x="5010324" y="3193034"/>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cxnSpLocks/>
                        </p:cNvCxnSpPr>
                        <p:nvPr/>
                      </p:nvCxnSpPr>
                      <p:spPr>
                        <a:xfrm>
                          <a:off x="5138633" y="3128959"/>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a:off x="4057825" y="3669506"/>
                          <a:ext cx="15001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p:cNvCxnSpPr>
                        <p:nvPr/>
                      </p:nvCxnSpPr>
                      <p:spPr>
                        <a:xfrm flipV="1">
                          <a:off x="4205536" y="3133506"/>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p:cNvCxnSpPr>
                        <p:nvPr/>
                      </p:nvCxnSpPr>
                      <p:spPr>
                        <a:xfrm flipV="1">
                          <a:off x="4067175" y="3132546"/>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p:cNvCxnSpPr>
                        <p:nvPr/>
                      </p:nvCxnSpPr>
                      <p:spPr>
                        <a:xfrm flipV="1">
                          <a:off x="3933057" y="3133717"/>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cxnSpLocks/>
                        </p:cNvCxnSpPr>
                        <p:nvPr/>
                      </p:nvCxnSpPr>
                      <p:spPr>
                        <a:xfrm flipV="1">
                          <a:off x="3658444" y="3133287"/>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V="1">
                          <a:off x="3524065" y="3133295"/>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cxnSpLocks/>
                        </p:cNvCxnSpPr>
                        <p:nvPr/>
                      </p:nvCxnSpPr>
                      <p:spPr>
                        <a:xfrm flipV="1">
                          <a:off x="2833739" y="3134721"/>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flipV="1">
                          <a:off x="2976738" y="3133705"/>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flipV="1">
                          <a:off x="3249856" y="3134321"/>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flipV="1">
                          <a:off x="3102171" y="3133296"/>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flipV="1">
                          <a:off x="3386636" y="3133713"/>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p:cNvCxnSpPr>
                        <p:nvPr/>
                      </p:nvCxnSpPr>
                      <p:spPr>
                        <a:xfrm flipV="1">
                          <a:off x="3790631" y="3133470"/>
                          <a:ext cx="2309817" cy="11525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8" name="Arrow: Right 97"/>
                      <p:cNvSpPr/>
                      <p:nvPr/>
                    </p:nvSpPr>
                    <p:spPr>
                      <a:xfrm flipV="1">
                        <a:off x="3281572" y="5708528"/>
                        <a:ext cx="1476000" cy="10002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99" name="Arrow: Right 98"/>
                      <p:cNvSpPr/>
                      <p:nvPr/>
                    </p:nvSpPr>
                    <p:spPr>
                      <a:xfrm rot="20000141" flipV="1">
                        <a:off x="4735449" y="5092487"/>
                        <a:ext cx="2556000" cy="10002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dirty="0">
                          <a:solidFill>
                            <a:srgbClr val="F6F8F8"/>
                          </a:solidFill>
                          <a:latin typeface="Arial" panose="020B0604020202020204"/>
                        </a:endParaRPr>
                      </a:p>
                    </p:txBody>
                  </p:sp>
                  <p:sp>
                    <p:nvSpPr>
                      <p:cNvPr id="100" name="Arrow: Right 99"/>
                      <p:cNvSpPr/>
                      <p:nvPr/>
                    </p:nvSpPr>
                    <p:spPr>
                      <a:xfrm rot="16200000" flipV="1">
                        <a:off x="2481290" y="4938548"/>
                        <a:ext cx="1368000" cy="100020"/>
                      </a:xfrm>
                      <a:prstGeom prst="rightArrow">
                        <a:avLst>
                          <a:gd name="adj1" fmla="val 11495"/>
                          <a:gd name="adj2" fmla="val 577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01" name="Rectangle 100"/>
                      <p:cNvSpPr/>
                      <p:nvPr/>
                    </p:nvSpPr>
                    <p:spPr>
                      <a:xfrm rot="19956416">
                        <a:off x="5547390" y="5155503"/>
                        <a:ext cx="1101156" cy="353943"/>
                      </a:xfrm>
                      <a:prstGeom prst="rect">
                        <a:avLst/>
                      </a:prstGeom>
                    </p:spPr>
                    <p:txBody>
                      <a:bodyPr wrap="none">
                        <a:spAutoFit/>
                      </a:bodyPr>
                      <a:lstStyle/>
                      <a:p>
                        <a:pPr defTabSz="685748" eaLnBrk="1" fontAlgn="auto" hangingPunct="1">
                          <a:spcBef>
                            <a:spcPts val="0"/>
                          </a:spcBef>
                          <a:spcAft>
                            <a:spcPts val="0"/>
                          </a:spcAft>
                        </a:pPr>
                        <a:r>
                          <a:rPr lang="en-GB" sz="1125" dirty="0">
                            <a:solidFill>
                              <a:srgbClr val="2B2B2B"/>
                            </a:solidFill>
                            <a:latin typeface="Arial" panose="020B0604020202020204"/>
                            <a:cs typeface="+mn-cs"/>
                          </a:rPr>
                          <a:t>Fast Time</a:t>
                        </a:r>
                      </a:p>
                    </p:txBody>
                  </p:sp>
                  <p:sp>
                    <p:nvSpPr>
                      <p:cNvPr id="102" name="Rectangle 101"/>
                      <p:cNvSpPr/>
                      <p:nvPr/>
                    </p:nvSpPr>
                    <p:spPr>
                      <a:xfrm>
                        <a:off x="3364272" y="5753106"/>
                        <a:ext cx="1143903" cy="353943"/>
                      </a:xfrm>
                      <a:prstGeom prst="rect">
                        <a:avLst/>
                      </a:prstGeom>
                    </p:spPr>
                    <p:txBody>
                      <a:bodyPr wrap="none">
                        <a:spAutoFit/>
                      </a:bodyPr>
                      <a:lstStyle/>
                      <a:p>
                        <a:pPr defTabSz="685748" eaLnBrk="1" fontAlgn="auto" hangingPunct="1">
                          <a:spcBef>
                            <a:spcPts val="0"/>
                          </a:spcBef>
                          <a:spcAft>
                            <a:spcPts val="0"/>
                          </a:spcAft>
                        </a:pPr>
                        <a:r>
                          <a:rPr lang="en-GB" sz="1125" dirty="0">
                            <a:solidFill>
                              <a:srgbClr val="2B2B2B"/>
                            </a:solidFill>
                            <a:latin typeface="Arial" panose="020B0604020202020204"/>
                            <a:cs typeface="+mn-cs"/>
                          </a:rPr>
                          <a:t>Slow Time</a:t>
                        </a:r>
                      </a:p>
                    </p:txBody>
                  </p:sp>
                  <p:sp>
                    <p:nvSpPr>
                      <p:cNvPr id="103" name="Rectangle 102"/>
                      <p:cNvSpPr/>
                      <p:nvPr/>
                    </p:nvSpPr>
                    <p:spPr>
                      <a:xfrm rot="16200000">
                        <a:off x="1978948" y="4797044"/>
                        <a:ext cx="1774418" cy="353943"/>
                      </a:xfrm>
                      <a:prstGeom prst="rect">
                        <a:avLst/>
                      </a:prstGeom>
                    </p:spPr>
                    <p:txBody>
                      <a:bodyPr wrap="none">
                        <a:spAutoFit/>
                      </a:bodyPr>
                      <a:lstStyle/>
                      <a:p>
                        <a:pPr defTabSz="685748" eaLnBrk="1" fontAlgn="auto" hangingPunct="1">
                          <a:spcBef>
                            <a:spcPts val="0"/>
                          </a:spcBef>
                          <a:spcAft>
                            <a:spcPts val="0"/>
                          </a:spcAft>
                        </a:pPr>
                        <a:r>
                          <a:rPr lang="en-GB" sz="1125" dirty="0">
                            <a:solidFill>
                              <a:srgbClr val="2B2B2B"/>
                            </a:solidFill>
                            <a:latin typeface="Arial" panose="020B0604020202020204"/>
                            <a:cs typeface="+mn-cs"/>
                          </a:rPr>
                          <a:t>Receiver Channel</a:t>
                        </a:r>
                      </a:p>
                    </p:txBody>
                  </p:sp>
                </p:grpSp>
                <mc:AlternateContent xmlns:mc="http://schemas.openxmlformats.org/markup-compatibility/2006">
                  <mc:Choice xmlns:a14="http://schemas.microsoft.com/office/drawing/2010/main" Requires="a14">
                    <p:sp>
                      <p:nvSpPr>
                        <p:cNvPr id="106" name="Rectangle 105"/>
                        <p:cNvSpPr/>
                        <p:nvPr/>
                      </p:nvSpPr>
                      <p:spPr>
                        <a:xfrm rot="19889089">
                          <a:off x="5861089" y="4763009"/>
                          <a:ext cx="741741" cy="353943"/>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GB" sz="1125" i="1" dirty="0">
                                    <a:solidFill>
                                      <a:srgbClr val="2B2B2B"/>
                                    </a:solidFill>
                                    <a:latin typeface="Cambria Math" panose="02040503050406030204" pitchFamily="18" charset="0"/>
                                    <a:cs typeface="+mn-cs"/>
                                  </a:rPr>
                                  <m:t>𝐿</m:t>
                                </m:r>
                                <m:r>
                                  <a:rPr lang="en-GB" sz="1125" i="1" dirty="0">
                                    <a:solidFill>
                                      <a:srgbClr val="2B2B2B"/>
                                    </a:solidFill>
                                    <a:latin typeface="Cambria Math" panose="02040503050406030204" pitchFamily="18" charset="0"/>
                                    <a:cs typeface="+mn-cs"/>
                                  </a:rPr>
                                  <m:t>−1</m:t>
                                </m:r>
                              </m:oMath>
                            </m:oMathPara>
                          </a14:m>
                          <a:endParaRPr lang="en-GB" sz="1125" dirty="0">
                            <a:solidFill>
                              <a:srgbClr val="2B2B2B"/>
                            </a:solidFill>
                            <a:latin typeface="Arial" panose="020B0604020202020204"/>
                            <a:cs typeface="+mn-cs"/>
                          </a:endParaRPr>
                        </a:p>
                      </p:txBody>
                    </p:sp>
                  </mc:Choice>
                  <mc:Fallback>
                    <p:sp>
                      <p:nvSpPr>
                        <p:cNvPr id="106" name="Rectangle 105"/>
                        <p:cNvSpPr>
                          <a:spLocks noRot="1" noChangeAspect="1" noMove="1" noResize="1" noEditPoints="1" noAdjustHandles="1" noChangeArrowheads="1" noChangeShapeType="1" noTextEdit="1"/>
                        </p:cNvSpPr>
                        <p:nvPr/>
                      </p:nvSpPr>
                      <p:spPr>
                        <a:xfrm rot="19889089">
                          <a:off x="5861089" y="4763009"/>
                          <a:ext cx="741741" cy="353943"/>
                        </a:xfrm>
                        <a:prstGeom prst="rect">
                          <a:avLst/>
                        </a:prstGeom>
                        <a:blipFill>
                          <a:blip r:embed="rId5"/>
                          <a:stretch>
                            <a:fillRect/>
                          </a:stretch>
                        </a:blipFill>
                      </p:spPr>
                      <p:txBody>
                        <a:bodyPr/>
                        <a:lstStyle/>
                        <a:p>
                          <a:r>
                            <a:rPr lang="en-US">
                              <a:noFill/>
                            </a:rPr>
                            <a:t> </a:t>
                          </a:r>
                        </a:p>
                      </p:txBody>
                    </p:sp>
                  </mc:Fallback>
                </mc:AlternateContent>
              </p:grpSp>
            </p:grpSp>
            <mc:AlternateContent xmlns:mc="http://schemas.openxmlformats.org/markup-compatibility/2006">
              <mc:Choice xmlns:a14="http://schemas.microsoft.com/office/drawing/2010/main" Requires="a14">
                <p:sp>
                  <p:nvSpPr>
                    <p:cNvPr id="109" name="Rectangle 108"/>
                    <p:cNvSpPr/>
                    <p:nvPr/>
                  </p:nvSpPr>
                  <p:spPr>
                    <a:xfrm>
                      <a:off x="1939289" y="5990070"/>
                      <a:ext cx="406523" cy="353943"/>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GB" sz="1125" i="1" dirty="0">
                                <a:solidFill>
                                  <a:srgbClr val="2B2B2B"/>
                                </a:solidFill>
                                <a:latin typeface="Cambria Math" panose="02040503050406030204" pitchFamily="18" charset="0"/>
                                <a:cs typeface="+mn-cs"/>
                              </a:rPr>
                              <m:t>0</m:t>
                            </m:r>
                          </m:oMath>
                        </m:oMathPara>
                      </a14:m>
                      <a:endParaRPr lang="en-GB" sz="1125" dirty="0">
                        <a:solidFill>
                          <a:srgbClr val="2B2B2B"/>
                        </a:solidFill>
                        <a:latin typeface="Arial" panose="020B0604020202020204"/>
                        <a:cs typeface="+mn-cs"/>
                      </a:endParaRPr>
                    </a:p>
                  </p:txBody>
                </p:sp>
              </mc:Choice>
              <mc:Fallback>
                <p:sp>
                  <p:nvSpPr>
                    <p:cNvPr id="109" name="Rectangle 108"/>
                    <p:cNvSpPr>
                      <a:spLocks noRot="1" noChangeAspect="1" noMove="1" noResize="1" noEditPoints="1" noAdjustHandles="1" noChangeArrowheads="1" noChangeShapeType="1" noTextEdit="1"/>
                    </p:cNvSpPr>
                    <p:nvPr/>
                  </p:nvSpPr>
                  <p:spPr>
                    <a:xfrm>
                      <a:off x="1939289" y="5990070"/>
                      <a:ext cx="406523" cy="353943"/>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11" name="Rectangle 110"/>
                  <p:cNvSpPr/>
                  <p:nvPr/>
                </p:nvSpPr>
                <p:spPr>
                  <a:xfrm>
                    <a:off x="3193744" y="6008722"/>
                    <a:ext cx="804493" cy="353943"/>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GB" sz="1125" i="1">
                              <a:solidFill>
                                <a:srgbClr val="2B2B2B"/>
                              </a:solidFill>
                              <a:latin typeface="Cambria Math" panose="02040503050406030204" pitchFamily="18" charset="0"/>
                              <a:cs typeface="+mn-cs"/>
                            </a:rPr>
                            <m:t>𝑀</m:t>
                          </m:r>
                          <m:r>
                            <a:rPr lang="en-GB" sz="1125" i="1">
                              <a:solidFill>
                                <a:srgbClr val="2B2B2B"/>
                              </a:solidFill>
                              <a:latin typeface="Cambria Math" panose="02040503050406030204" pitchFamily="18" charset="0"/>
                              <a:cs typeface="+mn-cs"/>
                            </a:rPr>
                            <m:t>−1</m:t>
                          </m:r>
                        </m:oMath>
                      </m:oMathPara>
                    </a14:m>
                    <a:endParaRPr lang="en-GB" sz="1125" dirty="0">
                      <a:solidFill>
                        <a:srgbClr val="2B2B2B"/>
                      </a:solidFill>
                      <a:latin typeface="Arial" panose="020B0604020202020204"/>
                      <a:cs typeface="+mn-cs"/>
                    </a:endParaRPr>
                  </a:p>
                </p:txBody>
              </p:sp>
            </mc:Choice>
            <mc:Fallback>
              <p:sp>
                <p:nvSpPr>
                  <p:cNvPr id="111" name="Rectangle 110"/>
                  <p:cNvSpPr>
                    <a:spLocks noRot="1" noChangeAspect="1" noMove="1" noResize="1" noEditPoints="1" noAdjustHandles="1" noChangeArrowheads="1" noChangeShapeType="1" noTextEdit="1"/>
                  </p:cNvSpPr>
                  <p:nvPr/>
                </p:nvSpPr>
                <p:spPr>
                  <a:xfrm>
                    <a:off x="3193744" y="6008722"/>
                    <a:ext cx="804493" cy="353943"/>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13" name="Rectangle 112"/>
                <p:cNvSpPr/>
                <p:nvPr/>
              </p:nvSpPr>
              <p:spPr>
                <a:xfrm>
                  <a:off x="1516431" y="4132977"/>
                  <a:ext cx="780984" cy="353943"/>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GB" sz="1125" i="1">
                            <a:solidFill>
                              <a:srgbClr val="2B2B2B"/>
                            </a:solidFill>
                            <a:latin typeface="Cambria Math" panose="02040503050406030204" pitchFamily="18" charset="0"/>
                            <a:cs typeface="+mn-cs"/>
                          </a:rPr>
                          <m:t>𝑁</m:t>
                        </m:r>
                        <m:r>
                          <a:rPr lang="en-GB" sz="1125" i="1">
                            <a:solidFill>
                              <a:srgbClr val="2B2B2B"/>
                            </a:solidFill>
                            <a:latin typeface="Cambria Math" panose="02040503050406030204" pitchFamily="18" charset="0"/>
                            <a:cs typeface="+mn-cs"/>
                          </a:rPr>
                          <m:t>−1</m:t>
                        </m:r>
                      </m:oMath>
                    </m:oMathPara>
                  </a14:m>
                  <a:endParaRPr lang="en-GB" sz="1125" dirty="0">
                    <a:solidFill>
                      <a:srgbClr val="2B2B2B"/>
                    </a:solidFill>
                    <a:latin typeface="Arial" panose="020B0604020202020204"/>
                    <a:cs typeface="+mn-cs"/>
                  </a:endParaRPr>
                </a:p>
              </p:txBody>
            </p:sp>
          </mc:Choice>
          <mc:Fallback>
            <p:sp>
              <p:nvSpPr>
                <p:cNvPr id="113" name="Rectangle 112"/>
                <p:cNvSpPr>
                  <a:spLocks noRot="1" noChangeAspect="1" noMove="1" noResize="1" noEditPoints="1" noAdjustHandles="1" noChangeArrowheads="1" noChangeShapeType="1" noTextEdit="1"/>
                </p:cNvSpPr>
                <p:nvPr/>
              </p:nvSpPr>
              <p:spPr>
                <a:xfrm>
                  <a:off x="1516431" y="4132977"/>
                  <a:ext cx="780984" cy="353943"/>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86713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1371600"/>
            <a:ext cx="7200900" cy="770387"/>
          </a:xfrm>
        </p:spPr>
        <p:txBody>
          <a:bodyPr/>
          <a:lstStyle/>
          <a:p>
            <a:r>
              <a:rPr lang="en-GB" dirty="0">
                <a:solidFill>
                  <a:srgbClr val="0070C0"/>
                </a:solidFill>
              </a:rPr>
              <a:t>Distance Determination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28700" y="2246936"/>
                <a:ext cx="7200900" cy="1535906"/>
              </a:xfrm>
            </p:spPr>
            <p:txBody>
              <a:bodyPr>
                <a:normAutofit fontScale="62500" lnSpcReduction="20000"/>
              </a:bodyPr>
              <a:lstStyle/>
              <a:p>
                <a:r>
                  <a:rPr lang="en-GB" dirty="0"/>
                  <a:t>To determine the distance between the radar and a target, the delay of the echoed pulse id utilised;</a:t>
                </a:r>
              </a:p>
              <a:p>
                <a:pPr lvl="1"/>
                <a:r>
                  <a:rPr lang="en-GB" sz="1950" dirty="0"/>
                  <a:t>Given that EM waves travel at </a:t>
                </a:r>
                <a14:m>
                  <m:oMath xmlns:m="http://schemas.openxmlformats.org/officeDocument/2006/math">
                    <m:r>
                      <a:rPr lang="en-GB" sz="1950" b="1">
                        <a:latin typeface="Cambria Math" panose="02040503050406030204" pitchFamily="18" charset="0"/>
                      </a:rPr>
                      <m:t>𝒄</m:t>
                    </m:r>
                    <m:r>
                      <a:rPr lang="en-GB" sz="1950">
                        <a:latin typeface="Cambria Math" panose="02040503050406030204" pitchFamily="18" charset="0"/>
                      </a:rPr>
                      <m:t>=3</m:t>
                    </m:r>
                    <m:r>
                      <a:rPr lang="en-GB" sz="1950">
                        <a:latin typeface="Cambria Math" panose="02040503050406030204" pitchFamily="18" charset="0"/>
                        <a:ea typeface="Cambria Math" panose="02040503050406030204" pitchFamily="18" charset="0"/>
                      </a:rPr>
                      <m:t>×</m:t>
                    </m:r>
                    <m:sSup>
                      <m:sSupPr>
                        <m:ctrlPr>
                          <a:rPr lang="en-GB" sz="1950" i="1">
                            <a:latin typeface="Cambria Math" panose="02040503050406030204" pitchFamily="18" charset="0"/>
                            <a:ea typeface="Cambria Math" panose="02040503050406030204" pitchFamily="18" charset="0"/>
                          </a:rPr>
                        </m:ctrlPr>
                      </m:sSupPr>
                      <m:e>
                        <m:r>
                          <a:rPr lang="en-GB" sz="1950">
                            <a:latin typeface="Cambria Math" panose="02040503050406030204" pitchFamily="18" charset="0"/>
                            <a:ea typeface="Cambria Math" panose="02040503050406030204" pitchFamily="18" charset="0"/>
                          </a:rPr>
                          <m:t>10</m:t>
                        </m:r>
                      </m:e>
                      <m:sup>
                        <m:r>
                          <a:rPr lang="en-GB" sz="1950">
                            <a:latin typeface="Cambria Math" panose="02040503050406030204" pitchFamily="18" charset="0"/>
                            <a:ea typeface="Cambria Math" panose="02040503050406030204" pitchFamily="18" charset="0"/>
                          </a:rPr>
                          <m:t>8</m:t>
                        </m:r>
                      </m:sup>
                    </m:sSup>
                  </m:oMath>
                </a14:m>
                <a:r>
                  <a:rPr lang="en-GB" sz="1950" dirty="0"/>
                  <a:t>m/s</a:t>
                </a:r>
              </a:p>
              <a:p>
                <a:pPr lvl="1">
                  <a:spcAft>
                    <a:spcPts val="450"/>
                  </a:spcAft>
                </a:pPr>
                <a:r>
                  <a:rPr lang="en-GB" sz="1950" dirty="0"/>
                  <a:t>If the echo delay is </a:t>
                </a:r>
                <a14:m>
                  <m:oMath xmlns:m="http://schemas.openxmlformats.org/officeDocument/2006/math">
                    <m:r>
                      <a:rPr lang="el-GR" sz="1950" b="1">
                        <a:latin typeface="Cambria Math" panose="02040503050406030204" pitchFamily="18" charset="0"/>
                      </a:rPr>
                      <m:t>𝝉</m:t>
                    </m:r>
                  </m:oMath>
                </a14:m>
                <a:r>
                  <a:rPr lang="en-GB" sz="1950" dirty="0"/>
                  <a:t>, the </a:t>
                </a:r>
                <a:r>
                  <a:rPr lang="en-GB" sz="1950" b="1" dirty="0"/>
                  <a:t>range</a:t>
                </a:r>
                <a:r>
                  <a:rPr lang="en-GB" sz="1950" dirty="0"/>
                  <a:t> of the target is:</a:t>
                </a:r>
              </a:p>
              <a:p>
                <a14:m>
                  <m:oMathPara xmlns:m="http://schemas.openxmlformats.org/officeDocument/2006/math">
                    <m:oMathParaPr>
                      <m:jc m:val="centerGroup"/>
                    </m:oMathParaPr>
                    <m:oMath xmlns:m="http://schemas.openxmlformats.org/officeDocument/2006/math">
                      <m:r>
                        <a:rPr lang="en-GB" b="1" i="1">
                          <a:latin typeface="Cambria Math" panose="02040503050406030204" pitchFamily="18" charset="0"/>
                        </a:rPr>
                        <m:t>𝑹</m:t>
                      </m:r>
                      <m:r>
                        <a:rPr lang="en-GB" i="1">
                          <a:latin typeface="Cambria Math" panose="02040503050406030204" pitchFamily="18" charset="0"/>
                        </a:rPr>
                        <m:t>=</m:t>
                      </m:r>
                      <m:f>
                        <m:fPr>
                          <m:ctrlPr>
                            <a:rPr lang="en-GB" i="1">
                              <a:latin typeface="Cambria Math" panose="02040503050406030204" pitchFamily="18" charset="0"/>
                            </a:rPr>
                          </m:ctrlPr>
                        </m:fPr>
                        <m:num>
                          <m:r>
                            <a:rPr lang="el-GR" i="1">
                              <a:latin typeface="Cambria Math" panose="02040503050406030204" pitchFamily="18" charset="0"/>
                            </a:rPr>
                            <m:t>𝜏</m:t>
                          </m:r>
                          <m:r>
                            <a:rPr lang="en-GB" i="1">
                              <a:latin typeface="Cambria Math" panose="02040503050406030204" pitchFamily="18" charset="0"/>
                            </a:rPr>
                            <m:t>𝑐</m:t>
                          </m:r>
                        </m:num>
                        <m:den>
                          <m:r>
                            <a:rPr lang="en-GB" i="1">
                              <a:latin typeface="Cambria Math" panose="02040503050406030204" pitchFamily="18" charset="0"/>
                            </a:rPr>
                            <m:t>2</m:t>
                          </m:r>
                        </m:den>
                      </m:f>
                    </m:oMath>
                  </m:oMathPara>
                </a14:m>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28700" y="2246936"/>
                <a:ext cx="7200900" cy="1535906"/>
              </a:xfrm>
              <a:blipFill>
                <a:blip r:embed="rId3"/>
                <a:stretch>
                  <a:fillRect l="-1587" t="-820"/>
                </a:stretch>
              </a:blipFill>
            </p:spPr>
            <p:txBody>
              <a:bodyPr/>
              <a:lstStyle/>
              <a:p>
                <a:r>
                  <a:rPr lang="en-US">
                    <a:noFill/>
                  </a:rPr>
                  <a:t> </a:t>
                </a:r>
              </a:p>
            </p:txBody>
          </p:sp>
        </mc:Fallback>
      </mc:AlternateContent>
      <p:grpSp>
        <p:nvGrpSpPr>
          <p:cNvPr id="19" name="Group 18"/>
          <p:cNvGrpSpPr/>
          <p:nvPr/>
        </p:nvGrpSpPr>
        <p:grpSpPr>
          <a:xfrm>
            <a:off x="1077195" y="3848505"/>
            <a:ext cx="7092369" cy="1919957"/>
            <a:chOff x="1363906" y="4114801"/>
            <a:chExt cx="9456492" cy="2559943"/>
          </a:xfrm>
        </p:grpSpPr>
        <p:grpSp>
          <p:nvGrpSpPr>
            <p:cNvPr id="13" name="Group 12"/>
            <p:cNvGrpSpPr/>
            <p:nvPr/>
          </p:nvGrpSpPr>
          <p:grpSpPr>
            <a:xfrm>
              <a:off x="1363906" y="4114801"/>
              <a:ext cx="4088085" cy="2559943"/>
              <a:chOff x="1150665" y="4143376"/>
              <a:chExt cx="4088085" cy="2559943"/>
            </a:xfrm>
          </p:grpSpPr>
          <p:pic>
            <p:nvPicPr>
              <p:cNvPr id="10" name="Picture 9"/>
              <p:cNvPicPr>
                <a:picLocks noChangeAspect="1"/>
              </p:cNvPicPr>
              <p:nvPr/>
            </p:nvPicPr>
            <p:blipFill>
              <a:blip r:embed="rId4"/>
              <a:stretch>
                <a:fillRect/>
              </a:stretch>
            </p:blipFill>
            <p:spPr>
              <a:xfrm>
                <a:off x="1522823" y="4143376"/>
                <a:ext cx="3715927" cy="2175222"/>
              </a:xfrm>
              <a:prstGeom prst="rect">
                <a:avLst/>
              </a:prstGeom>
            </p:spPr>
          </p:pic>
          <p:sp>
            <p:nvSpPr>
              <p:cNvPr id="11" name="TextBox 10"/>
              <p:cNvSpPr txBox="1"/>
              <p:nvPr/>
            </p:nvSpPr>
            <p:spPr>
              <a:xfrm rot="16200000">
                <a:off x="980533" y="5038627"/>
                <a:ext cx="724985" cy="38472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Time</a:t>
                </a:r>
              </a:p>
            </p:txBody>
          </p:sp>
          <p:sp>
            <p:nvSpPr>
              <p:cNvPr id="12" name="TextBox 11"/>
              <p:cNvSpPr txBox="1"/>
              <p:nvPr/>
            </p:nvSpPr>
            <p:spPr>
              <a:xfrm>
                <a:off x="3052010" y="6318598"/>
                <a:ext cx="891697" cy="38472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Range</a:t>
                </a:r>
              </a:p>
            </p:txBody>
          </p:sp>
        </p:grpSp>
        <mc:AlternateContent xmlns:mc="http://schemas.openxmlformats.org/markup-compatibility/2006">
          <mc:Choice xmlns:a14="http://schemas.microsoft.com/office/drawing/2010/main" Requires="a14">
            <p:sp>
              <p:nvSpPr>
                <p:cNvPr id="15" name="TextBox 14"/>
                <p:cNvSpPr txBox="1"/>
                <p:nvPr/>
              </p:nvSpPr>
              <p:spPr>
                <a:xfrm>
                  <a:off x="5451243" y="4429816"/>
                  <a:ext cx="5369155" cy="391763"/>
                </a:xfrm>
                <a:prstGeom prst="rect">
                  <a:avLst/>
                </a:prstGeom>
                <a:noFill/>
              </p:spPr>
              <p:txBody>
                <a:bodyPr wrap="square" rtlCol="0">
                  <a:normAutofit fontScale="92500"/>
                </a:bodyPr>
                <a:lstStyle/>
                <a:p>
                  <a:pPr defTabSz="685748" eaLnBrk="1" fontAlgn="auto" hangingPunct="1">
                    <a:lnSpc>
                      <a:spcPct val="120000"/>
                    </a:lnSpc>
                    <a:spcBef>
                      <a:spcPts val="0"/>
                    </a:spcBef>
                    <a:spcAft>
                      <a:spcPts val="0"/>
                    </a:spcAft>
                  </a:pPr>
                  <a:r>
                    <a:rPr lang="en-GB" sz="1350" dirty="0">
                      <a:solidFill>
                        <a:srgbClr val="2B2B2B"/>
                      </a:solidFill>
                      <a:latin typeface="Arial" panose="020B0604020202020204"/>
                      <a:cs typeface="+mn-cs"/>
                    </a:rPr>
                    <a:t>Emmision of a pulse at </a:t>
                  </a:r>
                  <a14:m>
                    <m:oMath xmlns:m="http://schemas.openxmlformats.org/officeDocument/2006/math">
                      <m:r>
                        <a:rPr lang="en-GB" sz="1350" b="1" i="1">
                          <a:solidFill>
                            <a:srgbClr val="2B2B2B"/>
                          </a:solidFill>
                          <a:latin typeface="Cambria Math" panose="02040503050406030204" pitchFamily="18" charset="0"/>
                          <a:cs typeface="+mn-cs"/>
                        </a:rPr>
                        <m:t>𝒕</m:t>
                      </m:r>
                      <m:r>
                        <a:rPr lang="en-GB" sz="1350" b="1" i="1">
                          <a:solidFill>
                            <a:srgbClr val="2B2B2B"/>
                          </a:solidFill>
                          <a:latin typeface="Cambria Math" panose="02040503050406030204" pitchFamily="18" charset="0"/>
                          <a:cs typeface="+mn-cs"/>
                        </a:rPr>
                        <m:t>=</m:t>
                      </m:r>
                      <m:r>
                        <a:rPr lang="en-GB" sz="1350" b="1" i="1">
                          <a:solidFill>
                            <a:srgbClr val="2B2B2B"/>
                          </a:solidFill>
                          <a:latin typeface="Cambria Math" panose="02040503050406030204" pitchFamily="18" charset="0"/>
                          <a:cs typeface="+mn-cs"/>
                        </a:rPr>
                        <m:t>𝟎</m:t>
                      </m:r>
                      <m:r>
                        <a:rPr lang="en-GB" sz="1350" i="1">
                          <a:solidFill>
                            <a:srgbClr val="2B2B2B"/>
                          </a:solidFill>
                          <a:latin typeface="Cambria Math" panose="02040503050406030204" pitchFamily="18" charset="0"/>
                          <a:cs typeface="+mn-cs"/>
                        </a:rPr>
                        <m:t>;</m:t>
                      </m:r>
                    </m:oMath>
                  </a14:m>
                  <a:endParaRPr lang="en-GB" sz="1350" dirty="0">
                    <a:solidFill>
                      <a:srgbClr val="2B2B2B"/>
                    </a:solidFill>
                    <a:latin typeface="Arial" panose="020B0604020202020204"/>
                    <a:cs typeface="+mn-cs"/>
                  </a:endParaRPr>
                </a:p>
              </p:txBody>
            </p:sp>
          </mc:Choice>
          <mc:Fallback>
            <p:sp>
              <p:nvSpPr>
                <p:cNvPr id="15" name="TextBox 14"/>
                <p:cNvSpPr txBox="1">
                  <a:spLocks noRot="1" noChangeAspect="1" noMove="1" noResize="1" noEditPoints="1" noAdjustHandles="1" noChangeArrowheads="1" noChangeShapeType="1" noTextEdit="1"/>
                </p:cNvSpPr>
                <p:nvPr/>
              </p:nvSpPr>
              <p:spPr>
                <a:xfrm>
                  <a:off x="5451243" y="4429816"/>
                  <a:ext cx="5369155" cy="391763"/>
                </a:xfrm>
                <a:prstGeom prst="rect">
                  <a:avLst/>
                </a:prstGeom>
                <a:blipFill>
                  <a:blip r:embed="rId5"/>
                  <a:stretch>
                    <a:fillRect l="-314"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5451244" y="4964096"/>
                  <a:ext cx="5369154" cy="391763"/>
                </a:xfrm>
                <a:prstGeom prst="rect">
                  <a:avLst/>
                </a:prstGeom>
                <a:noFill/>
              </p:spPr>
              <p:txBody>
                <a:bodyPr wrap="square" rtlCol="0">
                  <a:normAutofit fontScale="92500"/>
                </a:bodyPr>
                <a:lstStyle/>
                <a:p>
                  <a:pPr defTabSz="685748" eaLnBrk="1" fontAlgn="auto" hangingPunct="1">
                    <a:lnSpc>
                      <a:spcPct val="120000"/>
                    </a:lnSpc>
                    <a:spcBef>
                      <a:spcPts val="0"/>
                    </a:spcBef>
                    <a:spcAft>
                      <a:spcPts val="0"/>
                    </a:spcAft>
                  </a:pPr>
                  <a:r>
                    <a:rPr lang="en-GB" sz="1350" dirty="0">
                      <a:solidFill>
                        <a:srgbClr val="2B2B2B"/>
                      </a:solidFill>
                      <a:latin typeface="Arial" panose="020B0604020202020204"/>
                      <a:cs typeface="+mn-cs"/>
                    </a:rPr>
                    <a:t>Pulse reaches the target  at </a:t>
                  </a:r>
                  <a14:m>
                    <m:oMath xmlns:m="http://schemas.openxmlformats.org/officeDocument/2006/math">
                      <m:r>
                        <a:rPr lang="en-GB" sz="1350" b="1" i="1">
                          <a:solidFill>
                            <a:srgbClr val="2B2B2B"/>
                          </a:solidFill>
                          <a:latin typeface="Cambria Math" panose="02040503050406030204" pitchFamily="18" charset="0"/>
                          <a:cs typeface="+mn-cs"/>
                        </a:rPr>
                        <m:t>𝒕</m:t>
                      </m:r>
                      <m:r>
                        <a:rPr lang="en-GB" sz="1350" b="1" i="1">
                          <a:solidFill>
                            <a:srgbClr val="2B2B2B"/>
                          </a:solidFill>
                          <a:latin typeface="Cambria Math" panose="02040503050406030204" pitchFamily="18" charset="0"/>
                          <a:cs typeface="+mn-cs"/>
                        </a:rPr>
                        <m:t>=</m:t>
                      </m:r>
                      <m:r>
                        <a:rPr lang="el-GR" sz="1350" b="1" i="1">
                          <a:solidFill>
                            <a:srgbClr val="2B2B2B"/>
                          </a:solidFill>
                          <a:latin typeface="Cambria Math" panose="02040503050406030204" pitchFamily="18" charset="0"/>
                          <a:cs typeface="+mn-cs"/>
                        </a:rPr>
                        <m:t>𝝉</m:t>
                      </m:r>
                      <m:r>
                        <a:rPr lang="el-GR" sz="1350" b="1" i="1">
                          <a:solidFill>
                            <a:srgbClr val="2B2B2B"/>
                          </a:solidFill>
                          <a:latin typeface="Cambria Math" panose="02040503050406030204" pitchFamily="18" charset="0"/>
                          <a:cs typeface="+mn-cs"/>
                        </a:rPr>
                        <m:t>/</m:t>
                      </m:r>
                      <m:r>
                        <a:rPr lang="el-GR" sz="1350" b="1" i="1">
                          <a:solidFill>
                            <a:srgbClr val="2B2B2B"/>
                          </a:solidFill>
                          <a:latin typeface="Cambria Math" panose="02040503050406030204" pitchFamily="18" charset="0"/>
                          <a:cs typeface="+mn-cs"/>
                        </a:rPr>
                        <m:t>𝟐</m:t>
                      </m:r>
                    </m:oMath>
                  </a14:m>
                  <a:r>
                    <a:rPr lang="en-GB" sz="1350" dirty="0">
                      <a:solidFill>
                        <a:srgbClr val="2B2B2B"/>
                      </a:solidFill>
                      <a:latin typeface="Arial" panose="020B0604020202020204"/>
                      <a:cs typeface="+mn-cs"/>
                    </a:rPr>
                    <a:t>;</a:t>
                  </a:r>
                </a:p>
              </p:txBody>
            </p:sp>
          </mc:Choice>
          <mc:Fallback>
            <p:sp>
              <p:nvSpPr>
                <p:cNvPr id="16" name="TextBox 15"/>
                <p:cNvSpPr txBox="1">
                  <a:spLocks noRot="1" noChangeAspect="1" noMove="1" noResize="1" noEditPoints="1" noAdjustHandles="1" noChangeArrowheads="1" noChangeShapeType="1" noTextEdit="1"/>
                </p:cNvSpPr>
                <p:nvPr/>
              </p:nvSpPr>
              <p:spPr>
                <a:xfrm>
                  <a:off x="5451244" y="4964096"/>
                  <a:ext cx="5369154" cy="391763"/>
                </a:xfrm>
                <a:prstGeom prst="rect">
                  <a:avLst/>
                </a:prstGeom>
                <a:blipFill>
                  <a:blip r:embed="rId6"/>
                  <a:stretch>
                    <a:fillRect l="-314" b="-16667"/>
                  </a:stretch>
                </a:blipFill>
              </p:spPr>
              <p:txBody>
                <a:bodyPr/>
                <a:lstStyle/>
                <a:p>
                  <a:r>
                    <a:rPr lang="en-US">
                      <a:noFill/>
                    </a:rPr>
                    <a:t> </a:t>
                  </a:r>
                </a:p>
              </p:txBody>
            </p:sp>
          </mc:Fallback>
        </mc:AlternateContent>
        <p:sp>
          <p:nvSpPr>
            <p:cNvPr id="17" name="TextBox 16"/>
            <p:cNvSpPr txBox="1"/>
            <p:nvPr/>
          </p:nvSpPr>
          <p:spPr>
            <a:xfrm>
              <a:off x="5451244" y="5498376"/>
              <a:ext cx="5369154" cy="391763"/>
            </a:xfrm>
            <a:prstGeom prst="rect">
              <a:avLst/>
            </a:prstGeom>
            <a:noFill/>
          </p:spPr>
          <p:txBody>
            <a:bodyPr wrap="square" rtlCol="0">
              <a:normAutofit fontScale="92500"/>
            </a:bodyPr>
            <a:lstStyle/>
            <a:p>
              <a:pPr defTabSz="685748" eaLnBrk="1" fontAlgn="auto" hangingPunct="1">
                <a:lnSpc>
                  <a:spcPct val="120000"/>
                </a:lnSpc>
                <a:spcBef>
                  <a:spcPts val="0"/>
                </a:spcBef>
                <a:spcAft>
                  <a:spcPts val="0"/>
                </a:spcAft>
              </a:pPr>
              <a:r>
                <a:rPr lang="en-GB" sz="1350" dirty="0">
                  <a:solidFill>
                    <a:srgbClr val="2B2B2B"/>
                  </a:solidFill>
                  <a:latin typeface="Arial" panose="020B0604020202020204"/>
                  <a:cs typeface="+mn-cs"/>
                </a:rPr>
                <a:t>A part of the pulse is reflected to the radar;</a:t>
              </a:r>
            </a:p>
          </p:txBody>
        </p:sp>
        <mc:AlternateContent xmlns:mc="http://schemas.openxmlformats.org/markup-compatibility/2006">
          <mc:Choice xmlns:a14="http://schemas.microsoft.com/office/drawing/2010/main" Requires="a14">
            <p:sp>
              <p:nvSpPr>
                <p:cNvPr id="18" name="TextBox 17"/>
                <p:cNvSpPr txBox="1"/>
                <p:nvPr/>
              </p:nvSpPr>
              <p:spPr>
                <a:xfrm>
                  <a:off x="5451244" y="6032656"/>
                  <a:ext cx="5369154" cy="391763"/>
                </a:xfrm>
                <a:prstGeom prst="rect">
                  <a:avLst/>
                </a:prstGeom>
                <a:noFill/>
              </p:spPr>
              <p:txBody>
                <a:bodyPr wrap="square" rtlCol="0">
                  <a:normAutofit fontScale="92500"/>
                </a:bodyPr>
                <a:lstStyle/>
                <a:p>
                  <a:pPr defTabSz="685748" eaLnBrk="1" fontAlgn="auto" hangingPunct="1">
                    <a:lnSpc>
                      <a:spcPct val="120000"/>
                    </a:lnSpc>
                    <a:spcBef>
                      <a:spcPts val="0"/>
                    </a:spcBef>
                    <a:spcAft>
                      <a:spcPts val="0"/>
                    </a:spcAft>
                  </a:pPr>
                  <a:r>
                    <a:rPr lang="en-GB" sz="1350" dirty="0">
                      <a:solidFill>
                        <a:srgbClr val="2B2B2B"/>
                      </a:solidFill>
                      <a:latin typeface="Arial" panose="020B0604020202020204"/>
                      <a:cs typeface="+mn-cs"/>
                    </a:rPr>
                    <a:t>The echo from the target is received at </a:t>
                  </a:r>
                  <a14:m>
                    <m:oMath xmlns:m="http://schemas.openxmlformats.org/officeDocument/2006/math">
                      <m:r>
                        <a:rPr lang="en-GB" sz="1350" b="1" i="1">
                          <a:solidFill>
                            <a:srgbClr val="2B2B2B"/>
                          </a:solidFill>
                          <a:latin typeface="Cambria Math" panose="02040503050406030204" pitchFamily="18" charset="0"/>
                          <a:cs typeface="+mn-cs"/>
                        </a:rPr>
                        <m:t>𝒕</m:t>
                      </m:r>
                      <m:r>
                        <a:rPr lang="en-GB" sz="1350" b="1" i="1">
                          <a:solidFill>
                            <a:srgbClr val="2B2B2B"/>
                          </a:solidFill>
                          <a:latin typeface="Cambria Math" panose="02040503050406030204" pitchFamily="18" charset="0"/>
                          <a:cs typeface="+mn-cs"/>
                        </a:rPr>
                        <m:t>=</m:t>
                      </m:r>
                      <m:r>
                        <a:rPr lang="el-GR" sz="1350" b="1" i="1">
                          <a:solidFill>
                            <a:srgbClr val="2B2B2B"/>
                          </a:solidFill>
                          <a:latin typeface="Cambria Math" panose="02040503050406030204" pitchFamily="18" charset="0"/>
                          <a:cs typeface="+mn-cs"/>
                        </a:rPr>
                        <m:t>𝝉</m:t>
                      </m:r>
                    </m:oMath>
                  </a14:m>
                  <a:r>
                    <a:rPr lang="en-GB" sz="1350" dirty="0">
                      <a:solidFill>
                        <a:srgbClr val="2B2B2B"/>
                      </a:solidFill>
                      <a:latin typeface="Arial" panose="020B0604020202020204"/>
                      <a:cs typeface="+mn-cs"/>
                    </a:rPr>
                    <a:t>.</a:t>
                  </a:r>
                </a:p>
              </p:txBody>
            </p:sp>
          </mc:Choice>
          <mc:Fallback>
            <p:sp>
              <p:nvSpPr>
                <p:cNvPr id="18" name="TextBox 17"/>
                <p:cNvSpPr txBox="1">
                  <a:spLocks noRot="1" noChangeAspect="1" noMove="1" noResize="1" noEditPoints="1" noAdjustHandles="1" noChangeArrowheads="1" noChangeShapeType="1" noTextEdit="1"/>
                </p:cNvSpPr>
                <p:nvPr/>
              </p:nvSpPr>
              <p:spPr>
                <a:xfrm>
                  <a:off x="5451244" y="6032656"/>
                  <a:ext cx="5369154" cy="391763"/>
                </a:xfrm>
                <a:prstGeom prst="rect">
                  <a:avLst/>
                </a:prstGeom>
                <a:blipFill>
                  <a:blip r:embed="rId7"/>
                  <a:stretch>
                    <a:fillRect l="-314" b="-1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2225777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680" y="1244461"/>
            <a:ext cx="7315200" cy="1115897"/>
          </a:xfrm>
        </p:spPr>
        <p:txBody>
          <a:bodyPr/>
          <a:lstStyle/>
          <a:p>
            <a:r>
              <a:rPr lang="en-GB" dirty="0">
                <a:solidFill>
                  <a:srgbClr val="0070C0"/>
                </a:solidFill>
              </a:rPr>
              <a:t>Range Resolution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82964" y="2152900"/>
                <a:ext cx="4275307" cy="2871788"/>
              </a:xfrm>
            </p:spPr>
            <p:txBody>
              <a:bodyPr>
                <a:normAutofit fontScale="77500" lnSpcReduction="20000"/>
              </a:bodyPr>
              <a:lstStyle/>
              <a:p>
                <a:r>
                  <a:rPr lang="en-GB" dirty="0"/>
                  <a:t>The </a:t>
                </a:r>
                <a:r>
                  <a:rPr lang="en-GB" b="1" dirty="0"/>
                  <a:t>resolution</a:t>
                </a:r>
                <a:r>
                  <a:rPr lang="en-GB" dirty="0"/>
                  <a:t> of radar is its ability to distinguish between targets that are in very </a:t>
                </a:r>
                <a:r>
                  <a:rPr lang="en-GB" b="1" dirty="0"/>
                  <a:t>close</a:t>
                </a:r>
                <a:r>
                  <a:rPr lang="en-GB" dirty="0"/>
                  <a:t> proximity.</a:t>
                </a:r>
              </a:p>
              <a:p>
                <a:pPr>
                  <a:spcAft>
                    <a:spcPts val="450"/>
                  </a:spcAft>
                </a:pPr>
                <a:r>
                  <a:rPr lang="en-GB" dirty="0"/>
                  <a:t>The </a:t>
                </a:r>
                <a:r>
                  <a:rPr lang="en-GB" b="1" dirty="0"/>
                  <a:t>range resolution </a:t>
                </a:r>
                <a14:m>
                  <m:oMath xmlns:m="http://schemas.openxmlformats.org/officeDocument/2006/math">
                    <m:r>
                      <a:rPr lang="el-GR" b="1" i="1">
                        <a:latin typeface="Cambria Math" panose="02040503050406030204" pitchFamily="18" charset="0"/>
                      </a:rPr>
                      <m:t>𝝆</m:t>
                    </m:r>
                  </m:oMath>
                </a14:m>
                <a:r>
                  <a:rPr lang="en-GB" dirty="0"/>
                  <a:t> of a radar is:</a:t>
                </a:r>
              </a:p>
              <a:p>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𝜌</m:t>
                      </m:r>
                      <m:r>
                        <a:rPr lang="el-GR" b="0" i="1" smtClean="0">
                          <a:latin typeface="Cambria Math" panose="02040503050406030204" pitchFamily="18" charset="0"/>
                          <a:ea typeface="Cambria Math" panose="02040503050406030204" pitchFamily="18" charset="0"/>
                        </a:rPr>
                        <m:t>≥</m:t>
                      </m:r>
                      <m:f>
                        <m:fPr>
                          <m:ctrlPr>
                            <a:rPr lang="el-GR" b="0" i="1" smtClean="0">
                              <a:latin typeface="Cambria Math" panose="02040503050406030204" pitchFamily="18" charset="0"/>
                            </a:rPr>
                          </m:ctrlPr>
                        </m:fPr>
                        <m:num>
                          <m:r>
                            <a:rPr lang="en-GB" b="0" i="1" smtClean="0">
                              <a:latin typeface="Cambria Math" panose="02040503050406030204" pitchFamily="18" charset="0"/>
                            </a:rPr>
                            <m:t>𝑐𝑇</m:t>
                          </m:r>
                        </m:num>
                        <m:den>
                          <m:r>
                            <a:rPr lang="el-GR" b="0" i="1" smtClean="0">
                              <a:latin typeface="Cambria Math" panose="02040503050406030204" pitchFamily="18" charset="0"/>
                            </a:rPr>
                            <m:t>2</m:t>
                          </m:r>
                        </m:den>
                      </m:f>
                      <m:r>
                        <a:rPr lang="el-GR" b="0" i="1" smtClean="0">
                          <a:latin typeface="Cambria Math" panose="02040503050406030204" pitchFamily="18" charset="0"/>
                          <a:ea typeface="Cambria Math" panose="02040503050406030204" pitchFamily="18" charset="0"/>
                        </a:rPr>
                        <m:t>≈</m:t>
                      </m:r>
                      <m:f>
                        <m:fPr>
                          <m:ctrlPr>
                            <a:rPr lang="el-GR"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𝑐</m:t>
                          </m:r>
                        </m:num>
                        <m:den>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𝐵</m:t>
                          </m:r>
                        </m:den>
                      </m:f>
                    </m:oMath>
                  </m:oMathPara>
                </a14:m>
                <a:endParaRPr lang="en-GB" dirty="0"/>
              </a:p>
              <a:p>
                <a:pPr marL="397764" lvl="1"/>
                <a14:m>
                  <m:oMath xmlns:m="http://schemas.openxmlformats.org/officeDocument/2006/math">
                    <m:r>
                      <a:rPr lang="en-GB" b="1">
                        <a:latin typeface="Cambria Math" panose="02040503050406030204" pitchFamily="18" charset="0"/>
                      </a:rPr>
                      <m:t>𝑻</m:t>
                    </m:r>
                  </m:oMath>
                </a14:m>
                <a:r>
                  <a:rPr lang="en-GB" dirty="0"/>
                  <a:t>: Duration of pulse</a:t>
                </a:r>
              </a:p>
              <a:p>
                <a:pPr marL="397764" lvl="1"/>
                <a14:m>
                  <m:oMath xmlns:m="http://schemas.openxmlformats.org/officeDocument/2006/math">
                    <m:r>
                      <a:rPr lang="en-GB" b="1">
                        <a:latin typeface="Cambria Math" panose="02040503050406030204" pitchFamily="18" charset="0"/>
                      </a:rPr>
                      <m:t>𝑩</m:t>
                    </m:r>
                  </m:oMath>
                </a14:m>
                <a:r>
                  <a:rPr lang="en-GB" dirty="0"/>
                  <a:t>: Bandwidth of signal</a:t>
                </a:r>
              </a:p>
              <a:p>
                <a:r>
                  <a:rPr lang="en-GB" dirty="0"/>
                  <a:t>Sorter pulses will have higher bandwidth, leading to better resolution.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82964" y="2152900"/>
                <a:ext cx="4275307" cy="2871788"/>
              </a:xfrm>
              <a:blipFill>
                <a:blip r:embed="rId3"/>
                <a:stretch>
                  <a:fillRect l="-2663" t="-441"/>
                </a:stretch>
              </a:blipFill>
            </p:spPr>
            <p:txBody>
              <a:bodyPr/>
              <a:lstStyle/>
              <a:p>
                <a:r>
                  <a:rPr lang="en-US">
                    <a:noFill/>
                  </a:rPr>
                  <a:t> </a:t>
                </a:r>
              </a:p>
            </p:txBody>
          </p:sp>
        </mc:Fallback>
      </mc:AlternateContent>
      <p:sp>
        <p:nvSpPr>
          <p:cNvPr id="18" name="TextBox 17"/>
          <p:cNvSpPr txBox="1"/>
          <p:nvPr/>
        </p:nvSpPr>
        <p:spPr>
          <a:xfrm>
            <a:off x="807259" y="5231641"/>
            <a:ext cx="4202775" cy="648692"/>
          </a:xfrm>
          <a:prstGeom prst="rect">
            <a:avLst/>
          </a:prstGeom>
          <a:noFill/>
        </p:spPr>
        <p:txBody>
          <a:bodyPr wrap="square" rtlCol="0">
            <a:normAutofit fontScale="77500" lnSpcReduction="20000"/>
          </a:bodyPr>
          <a:lstStyle/>
          <a:p>
            <a:pPr defTabSz="685748" eaLnBrk="1" fontAlgn="auto" hangingPunct="1">
              <a:lnSpc>
                <a:spcPct val="120000"/>
              </a:lnSpc>
              <a:spcBef>
                <a:spcPts val="0"/>
              </a:spcBef>
              <a:spcAft>
                <a:spcPts val="0"/>
              </a:spcAft>
            </a:pPr>
            <a:r>
              <a:rPr lang="en-GB" sz="1425" dirty="0">
                <a:solidFill>
                  <a:srgbClr val="2B2B2B"/>
                </a:solidFill>
                <a:latin typeface="Arial" panose="020B0604020202020204"/>
                <a:cs typeface="+mn-cs"/>
              </a:rPr>
              <a:t>Range resolution issue between targets in close proximity with each other (</a:t>
            </a:r>
            <a:r>
              <a:rPr lang="en-GB" sz="1425" b="1" dirty="0">
                <a:solidFill>
                  <a:srgbClr val="2B2B2B"/>
                </a:solidFill>
                <a:latin typeface="Arial" panose="020B0604020202020204"/>
                <a:cs typeface="+mn-cs"/>
              </a:rPr>
              <a:t>A</a:t>
            </a:r>
            <a:r>
              <a:rPr lang="en-GB" sz="1425" dirty="0">
                <a:solidFill>
                  <a:srgbClr val="2B2B2B"/>
                </a:solidFill>
                <a:latin typeface="Arial" panose="020B0604020202020204"/>
                <a:cs typeface="+mn-cs"/>
              </a:rPr>
              <a:t>) Two resolved targets; (</a:t>
            </a:r>
            <a:r>
              <a:rPr lang="en-GB" sz="1425" b="1" dirty="0">
                <a:solidFill>
                  <a:srgbClr val="2B2B2B"/>
                </a:solidFill>
                <a:latin typeface="Arial" panose="020B0604020202020204"/>
                <a:cs typeface="+mn-cs"/>
              </a:rPr>
              <a:t>B</a:t>
            </a:r>
            <a:r>
              <a:rPr lang="en-GB" sz="1425" dirty="0">
                <a:solidFill>
                  <a:srgbClr val="2B2B2B"/>
                </a:solidFill>
                <a:latin typeface="Arial" panose="020B0604020202020204"/>
                <a:cs typeface="+mn-cs"/>
              </a:rPr>
              <a:t>) One resolved target. </a:t>
            </a:r>
            <a:r>
              <a:rPr lang="en-GB" sz="1425" dirty="0">
                <a:solidFill>
                  <a:srgbClr val="FF0000"/>
                </a:solidFill>
                <a:latin typeface="Arial" panose="020B0604020202020204"/>
                <a:cs typeface="+mn-cs"/>
              </a:rPr>
              <a:t>Red</a:t>
            </a:r>
            <a:r>
              <a:rPr lang="en-GB" sz="1425" dirty="0">
                <a:solidFill>
                  <a:srgbClr val="2B2B2B"/>
                </a:solidFill>
                <a:latin typeface="Arial" panose="020B0604020202020204"/>
                <a:cs typeface="+mn-cs"/>
              </a:rPr>
              <a:t> part denoted the overlap between the two echoes</a:t>
            </a:r>
            <a:endParaRPr lang="en-GB" sz="1425" b="1" dirty="0">
              <a:solidFill>
                <a:srgbClr val="2B2B2B"/>
              </a:solidFill>
              <a:latin typeface="Arial" panose="020B0604020202020204"/>
              <a:cs typeface="+mn-cs"/>
            </a:endParaRPr>
          </a:p>
          <a:p>
            <a:pPr defTabSz="685748" eaLnBrk="1" fontAlgn="auto" hangingPunct="1">
              <a:lnSpc>
                <a:spcPct val="120000"/>
              </a:lnSpc>
              <a:spcBef>
                <a:spcPts val="0"/>
              </a:spcBef>
              <a:spcAft>
                <a:spcPts val="0"/>
              </a:spcAft>
            </a:pPr>
            <a:endParaRPr lang="en-GB" sz="1350" dirty="0">
              <a:solidFill>
                <a:srgbClr val="2B2B2B"/>
              </a:solidFill>
              <a:latin typeface="Arial" panose="020B0604020202020204"/>
              <a:cs typeface="+mn-cs"/>
            </a:endParaRPr>
          </a:p>
        </p:txBody>
      </p:sp>
      <p:grpSp>
        <p:nvGrpSpPr>
          <p:cNvPr id="5" name="Group 4">
            <a:extLst>
              <a:ext uri="{FF2B5EF4-FFF2-40B4-BE49-F238E27FC236}">
                <a16:creationId xmlns:a16="http://schemas.microsoft.com/office/drawing/2014/main" id="{05598E95-285E-49C1-941D-5932A2281F12}"/>
              </a:ext>
            </a:extLst>
          </p:cNvPr>
          <p:cNvGrpSpPr/>
          <p:nvPr/>
        </p:nvGrpSpPr>
        <p:grpSpPr>
          <a:xfrm>
            <a:off x="4954721" y="1597091"/>
            <a:ext cx="2735015" cy="2129815"/>
            <a:chOff x="7492122" y="752862"/>
            <a:chExt cx="3646686" cy="2839753"/>
          </a:xfrm>
        </p:grpSpPr>
        <p:grpSp>
          <p:nvGrpSpPr>
            <p:cNvPr id="19" name="Group 18"/>
            <p:cNvGrpSpPr/>
            <p:nvPr/>
          </p:nvGrpSpPr>
          <p:grpSpPr>
            <a:xfrm>
              <a:off x="7492122" y="1310784"/>
              <a:ext cx="3646686" cy="2281831"/>
              <a:chOff x="7452371" y="3832663"/>
              <a:chExt cx="3646686" cy="2281831"/>
            </a:xfrm>
          </p:grpSpPr>
          <p:pic>
            <p:nvPicPr>
              <p:cNvPr id="20" name="Picture 19"/>
              <p:cNvPicPr>
                <a:picLocks noChangeAspect="1"/>
              </p:cNvPicPr>
              <p:nvPr/>
            </p:nvPicPr>
            <p:blipFill>
              <a:blip r:embed="rId4"/>
              <a:stretch>
                <a:fillRect/>
              </a:stretch>
            </p:blipFill>
            <p:spPr>
              <a:xfrm>
                <a:off x="7760600" y="3832663"/>
                <a:ext cx="3338457" cy="1954260"/>
              </a:xfrm>
              <a:prstGeom prst="rect">
                <a:avLst/>
              </a:prstGeom>
            </p:spPr>
          </p:pic>
          <p:sp>
            <p:nvSpPr>
              <p:cNvPr id="21" name="TextBox 20"/>
              <p:cNvSpPr txBox="1"/>
              <p:nvPr/>
            </p:nvSpPr>
            <p:spPr>
              <a:xfrm>
                <a:off x="9043343" y="5729773"/>
                <a:ext cx="891697" cy="38472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Range</a:t>
                </a:r>
              </a:p>
            </p:txBody>
          </p:sp>
          <p:sp>
            <p:nvSpPr>
              <p:cNvPr id="22" name="TextBox 21"/>
              <p:cNvSpPr txBox="1"/>
              <p:nvPr/>
            </p:nvSpPr>
            <p:spPr>
              <a:xfrm rot="16200000">
                <a:off x="7282239" y="4617432"/>
                <a:ext cx="724985" cy="38472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Time</a:t>
                </a:r>
              </a:p>
            </p:txBody>
          </p:sp>
        </p:grpSp>
        <p:sp>
          <p:nvSpPr>
            <p:cNvPr id="15" name="Left Brace 14">
              <a:extLst>
                <a:ext uri="{FF2B5EF4-FFF2-40B4-BE49-F238E27FC236}">
                  <a16:creationId xmlns:a16="http://schemas.microsoft.com/office/drawing/2014/main" id="{84F7E52A-1315-4950-89FF-F21F3A97F5A0}"/>
                </a:ext>
              </a:extLst>
            </p:cNvPr>
            <p:cNvSpPr/>
            <p:nvPr/>
          </p:nvSpPr>
          <p:spPr>
            <a:xfrm rot="5400000">
              <a:off x="9818377" y="593098"/>
              <a:ext cx="256187" cy="1422737"/>
            </a:xfrm>
            <a:prstGeom prst="leftBrace">
              <a:avLst>
                <a:gd name="adj1" fmla="val 833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8F18C2C-C013-4E2E-B49B-E7302DAE988C}"/>
                    </a:ext>
                  </a:extLst>
                </p:cNvPr>
                <p:cNvSpPr/>
                <p:nvPr/>
              </p:nvSpPr>
              <p:spPr>
                <a:xfrm>
                  <a:off x="9345696" y="752862"/>
                  <a:ext cx="1268980" cy="400109"/>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GB" sz="1350" i="1">
                            <a:solidFill>
                              <a:srgbClr val="2B2B2B"/>
                            </a:solidFill>
                            <a:latin typeface="Cambria Math" panose="02040503050406030204" pitchFamily="18" charset="0"/>
                            <a:cs typeface="+mn-cs"/>
                          </a:rPr>
                          <m:t>𝐷</m:t>
                        </m:r>
                        <m:r>
                          <a:rPr lang="en-GB" sz="1350" i="1">
                            <a:solidFill>
                              <a:srgbClr val="2B2B2B"/>
                            </a:solidFill>
                            <a:latin typeface="Cambria Math" panose="02040503050406030204" pitchFamily="18" charset="0"/>
                            <a:cs typeface="+mn-cs"/>
                          </a:rPr>
                          <m:t>&gt;</m:t>
                        </m:r>
                        <m:r>
                          <a:rPr lang="en-GB" sz="1350" i="1">
                            <a:solidFill>
                              <a:srgbClr val="2B2B2B"/>
                            </a:solidFill>
                            <a:latin typeface="Cambria Math" panose="02040503050406030204" pitchFamily="18" charset="0"/>
                            <a:cs typeface="+mn-cs"/>
                          </a:rPr>
                          <m:t>𝑐𝑇</m:t>
                        </m:r>
                        <m:r>
                          <a:rPr lang="en-GB" sz="1350" i="1">
                            <a:solidFill>
                              <a:srgbClr val="2B2B2B"/>
                            </a:solidFill>
                            <a:latin typeface="Cambria Math" panose="02040503050406030204" pitchFamily="18" charset="0"/>
                            <a:cs typeface="+mn-cs"/>
                          </a:rPr>
                          <m:t>/2</m:t>
                        </m:r>
                      </m:oMath>
                    </m:oMathPara>
                  </a14:m>
                  <a:endParaRPr lang="en-GB" sz="1350" dirty="0">
                    <a:solidFill>
                      <a:srgbClr val="2B2B2B"/>
                    </a:solidFill>
                    <a:latin typeface="Arial" panose="020B0604020202020204"/>
                    <a:cs typeface="+mn-cs"/>
                  </a:endParaRPr>
                </a:p>
              </p:txBody>
            </p:sp>
          </mc:Choice>
          <mc:Fallback>
            <p:sp>
              <p:nvSpPr>
                <p:cNvPr id="4" name="Rectangle 3">
                  <a:extLst>
                    <a:ext uri="{FF2B5EF4-FFF2-40B4-BE49-F238E27FC236}">
                      <a16:creationId xmlns:a16="http://schemas.microsoft.com/office/drawing/2014/main" id="{68F18C2C-C013-4E2E-B49B-E7302DAE988C}"/>
                    </a:ext>
                  </a:extLst>
                </p:cNvPr>
                <p:cNvSpPr>
                  <a:spLocks noRot="1" noChangeAspect="1" noMove="1" noResize="1" noEditPoints="1" noAdjustHandles="1" noChangeArrowheads="1" noChangeShapeType="1" noTextEdit="1"/>
                </p:cNvSpPr>
                <p:nvPr/>
              </p:nvSpPr>
              <p:spPr>
                <a:xfrm>
                  <a:off x="9345696" y="752862"/>
                  <a:ext cx="1268980" cy="400109"/>
                </a:xfrm>
                <a:prstGeom prst="rect">
                  <a:avLst/>
                </a:prstGeom>
                <a:blipFill>
                  <a:blip r:embed="rId5"/>
                  <a:stretch>
                    <a:fillRect b="-8000"/>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B254949C-DFD5-4BE2-AB8B-495868FFA2F2}"/>
              </a:ext>
            </a:extLst>
          </p:cNvPr>
          <p:cNvGrpSpPr/>
          <p:nvPr/>
        </p:nvGrpSpPr>
        <p:grpSpPr>
          <a:xfrm>
            <a:off x="4887196" y="3804603"/>
            <a:ext cx="2737979" cy="2098813"/>
            <a:chOff x="7659204" y="3734641"/>
            <a:chExt cx="3650638" cy="2798417"/>
          </a:xfrm>
        </p:grpSpPr>
        <p:grpSp>
          <p:nvGrpSpPr>
            <p:cNvPr id="17" name="Group 16"/>
            <p:cNvGrpSpPr/>
            <p:nvPr/>
          </p:nvGrpSpPr>
          <p:grpSpPr>
            <a:xfrm>
              <a:off x="7659204" y="4251495"/>
              <a:ext cx="3650638" cy="2281563"/>
              <a:chOff x="7410238" y="813570"/>
              <a:chExt cx="3650638" cy="2281563"/>
            </a:xfrm>
          </p:grpSpPr>
          <p:pic>
            <p:nvPicPr>
              <p:cNvPr id="6" name="Picture 5"/>
              <p:cNvPicPr>
                <a:picLocks noChangeAspect="1"/>
              </p:cNvPicPr>
              <p:nvPr/>
            </p:nvPicPr>
            <p:blipFill>
              <a:blip r:embed="rId6"/>
              <a:stretch>
                <a:fillRect/>
              </a:stretch>
            </p:blipFill>
            <p:spPr>
              <a:xfrm>
                <a:off x="7722419" y="813570"/>
                <a:ext cx="3338457" cy="1954260"/>
              </a:xfrm>
              <a:prstGeom prst="rect">
                <a:avLst/>
              </a:prstGeom>
            </p:spPr>
          </p:pic>
          <p:sp>
            <p:nvSpPr>
              <p:cNvPr id="7" name="TextBox 6"/>
              <p:cNvSpPr txBox="1"/>
              <p:nvPr/>
            </p:nvSpPr>
            <p:spPr>
              <a:xfrm rot="16200000">
                <a:off x="7240106" y="1598340"/>
                <a:ext cx="724985" cy="38472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Time</a:t>
                </a:r>
              </a:p>
            </p:txBody>
          </p:sp>
          <p:sp>
            <p:nvSpPr>
              <p:cNvPr id="14" name="TextBox 13"/>
              <p:cNvSpPr txBox="1"/>
              <p:nvPr/>
            </p:nvSpPr>
            <p:spPr>
              <a:xfrm>
                <a:off x="9005162" y="2710412"/>
                <a:ext cx="891697" cy="384721"/>
              </a:xfrm>
              <a:prstGeom prst="rect">
                <a:avLst/>
              </a:prstGeom>
              <a:noFill/>
            </p:spPr>
            <p:txBody>
              <a:bodyPr wrap="none" rtlCol="0">
                <a:spAutoFit/>
              </a:bodyPr>
              <a:lstStyle/>
              <a:p>
                <a:pPr defTabSz="685748" eaLnBrk="1" fontAlgn="auto" hangingPunct="1">
                  <a:spcBef>
                    <a:spcPts val="0"/>
                  </a:spcBef>
                  <a:spcAft>
                    <a:spcPts val="0"/>
                  </a:spcAft>
                </a:pPr>
                <a:r>
                  <a:rPr lang="en-GB" sz="1275" dirty="0">
                    <a:solidFill>
                      <a:srgbClr val="2B2B2B"/>
                    </a:solidFill>
                    <a:latin typeface="Arial" panose="020B0604020202020204"/>
                    <a:cs typeface="+mn-cs"/>
                  </a:rPr>
                  <a:t>Range</a:t>
                </a:r>
              </a:p>
            </p:txBody>
          </p:sp>
        </p:grpSp>
        <p:sp>
          <p:nvSpPr>
            <p:cNvPr id="28" name="Left Brace 27">
              <a:extLst>
                <a:ext uri="{FF2B5EF4-FFF2-40B4-BE49-F238E27FC236}">
                  <a16:creationId xmlns:a16="http://schemas.microsoft.com/office/drawing/2014/main" id="{860BF2E9-CB61-4144-BE0E-76DAEACEE456}"/>
                </a:ext>
              </a:extLst>
            </p:cNvPr>
            <p:cNvSpPr/>
            <p:nvPr/>
          </p:nvSpPr>
          <p:spPr>
            <a:xfrm rot="5400000">
              <a:off x="9925490" y="3946870"/>
              <a:ext cx="313121" cy="558801"/>
            </a:xfrm>
            <a:prstGeom prst="leftBrace">
              <a:avLst>
                <a:gd name="adj1" fmla="val 833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48" eaLnBrk="1" fontAlgn="auto" hangingPunct="1">
                <a:spcBef>
                  <a:spcPts val="0"/>
                </a:spcBef>
                <a:spcAft>
                  <a:spcPts val="0"/>
                </a:spcAft>
              </a:pPr>
              <a:endParaRPr lang="en-GB" sz="1350" dirty="0">
                <a:solidFill>
                  <a:srgbClr val="2B2B2B"/>
                </a:solidFill>
                <a:latin typeface="Arial" panose="020B0604020202020204"/>
              </a:endParaRPr>
            </a:p>
          </p:txBody>
        </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768E2A2D-8875-4B10-9D2A-EB9469B1C2ED}"/>
                    </a:ext>
                  </a:extLst>
                </p:cNvPr>
                <p:cNvSpPr/>
                <p:nvPr/>
              </p:nvSpPr>
              <p:spPr>
                <a:xfrm>
                  <a:off x="9481276" y="3734641"/>
                  <a:ext cx="1268980" cy="400109"/>
                </a:xfrm>
                <a:prstGeom prst="rect">
                  <a:avLst/>
                </a:prstGeom>
              </p:spPr>
              <p:txBody>
                <a:bodyPr wrap="none">
                  <a:spAutoFit/>
                </a:bodyPr>
                <a:lstStyle/>
                <a:p>
                  <a:pPr defTabSz="68574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GB" sz="1350" i="1">
                            <a:solidFill>
                              <a:srgbClr val="2B2B2B"/>
                            </a:solidFill>
                            <a:latin typeface="Cambria Math" panose="02040503050406030204" pitchFamily="18" charset="0"/>
                            <a:cs typeface="+mn-cs"/>
                          </a:rPr>
                          <m:t>𝐷</m:t>
                        </m:r>
                        <m:r>
                          <a:rPr lang="en-GB" sz="1350" i="1">
                            <a:solidFill>
                              <a:srgbClr val="2B2B2B"/>
                            </a:solidFill>
                            <a:latin typeface="Cambria Math" panose="02040503050406030204" pitchFamily="18" charset="0"/>
                            <a:cs typeface="+mn-cs"/>
                          </a:rPr>
                          <m:t>&lt;</m:t>
                        </m:r>
                        <m:r>
                          <a:rPr lang="en-GB" sz="1350" i="1">
                            <a:solidFill>
                              <a:srgbClr val="2B2B2B"/>
                            </a:solidFill>
                            <a:latin typeface="Cambria Math" panose="02040503050406030204" pitchFamily="18" charset="0"/>
                            <a:cs typeface="+mn-cs"/>
                          </a:rPr>
                          <m:t>𝑐𝑇</m:t>
                        </m:r>
                        <m:r>
                          <a:rPr lang="en-GB" sz="1350" i="1">
                            <a:solidFill>
                              <a:srgbClr val="2B2B2B"/>
                            </a:solidFill>
                            <a:latin typeface="Cambria Math" panose="02040503050406030204" pitchFamily="18" charset="0"/>
                            <a:cs typeface="+mn-cs"/>
                          </a:rPr>
                          <m:t>/2</m:t>
                        </m:r>
                      </m:oMath>
                    </m:oMathPara>
                  </a14:m>
                  <a:endParaRPr lang="en-GB" sz="1350" dirty="0">
                    <a:solidFill>
                      <a:srgbClr val="2B2B2B"/>
                    </a:solidFill>
                    <a:latin typeface="Arial" panose="020B0604020202020204"/>
                    <a:cs typeface="+mn-cs"/>
                  </a:endParaRPr>
                </a:p>
              </p:txBody>
            </p:sp>
          </mc:Choice>
          <mc:Fallback>
            <p:sp>
              <p:nvSpPr>
                <p:cNvPr id="29" name="Rectangle 28">
                  <a:extLst>
                    <a:ext uri="{FF2B5EF4-FFF2-40B4-BE49-F238E27FC236}">
                      <a16:creationId xmlns:a16="http://schemas.microsoft.com/office/drawing/2014/main" id="{768E2A2D-8875-4B10-9D2A-EB9469B1C2ED}"/>
                    </a:ext>
                  </a:extLst>
                </p:cNvPr>
                <p:cNvSpPr>
                  <a:spLocks noRot="1" noChangeAspect="1" noMove="1" noResize="1" noEditPoints="1" noAdjustHandles="1" noChangeArrowheads="1" noChangeShapeType="1" noTextEdit="1"/>
                </p:cNvSpPr>
                <p:nvPr/>
              </p:nvSpPr>
              <p:spPr>
                <a:xfrm>
                  <a:off x="9481276" y="3734641"/>
                  <a:ext cx="1268980" cy="400109"/>
                </a:xfrm>
                <a:prstGeom prst="rect">
                  <a:avLst/>
                </a:prstGeom>
                <a:blipFill>
                  <a:blip r:embed="rId7"/>
                  <a:stretch>
                    <a:fillRect b="-8000"/>
                  </a:stretch>
                </a:blipFill>
              </p:spPr>
              <p:txBody>
                <a:bodyPr/>
                <a:lstStyle/>
                <a:p>
                  <a:r>
                    <a:rPr lang="en-US">
                      <a:noFill/>
                    </a:rPr>
                    <a:t> </a:t>
                  </a:r>
                </a:p>
              </p:txBody>
            </p:sp>
          </mc:Fallback>
        </mc:AlternateContent>
      </p:grpSp>
      <p:sp>
        <p:nvSpPr>
          <p:cNvPr id="10" name="Rectangle 9">
            <a:extLst>
              <a:ext uri="{FF2B5EF4-FFF2-40B4-BE49-F238E27FC236}">
                <a16:creationId xmlns:a16="http://schemas.microsoft.com/office/drawing/2014/main" id="{8A9A06FB-B97F-45E8-A9BC-AFF418E98B0F}"/>
              </a:ext>
            </a:extLst>
          </p:cNvPr>
          <p:cNvSpPr/>
          <p:nvPr/>
        </p:nvSpPr>
        <p:spPr>
          <a:xfrm>
            <a:off x="6976110" y="5309235"/>
            <a:ext cx="190500" cy="97156"/>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8" eaLnBrk="1" fontAlgn="auto" hangingPunct="1">
              <a:spcBef>
                <a:spcPts val="0"/>
              </a:spcBef>
              <a:spcAft>
                <a:spcPts val="0"/>
              </a:spcAft>
            </a:pPr>
            <a:endParaRPr lang="en-GB" sz="1350">
              <a:solidFill>
                <a:srgbClr val="F6F8F8"/>
              </a:solidFill>
              <a:latin typeface="Arial" panose="020B0604020202020204"/>
            </a:endParaRPr>
          </a:p>
        </p:txBody>
      </p:sp>
      <p:sp>
        <p:nvSpPr>
          <p:cNvPr id="11" name="TextBox 10">
            <a:extLst>
              <a:ext uri="{FF2B5EF4-FFF2-40B4-BE49-F238E27FC236}">
                <a16:creationId xmlns:a16="http://schemas.microsoft.com/office/drawing/2014/main" id="{68AA1AE5-9E6D-51BC-8E57-8F7F6632FBC6}"/>
              </a:ext>
            </a:extLst>
          </p:cNvPr>
          <p:cNvSpPr txBox="1"/>
          <p:nvPr/>
        </p:nvSpPr>
        <p:spPr>
          <a:xfrm>
            <a:off x="7882086" y="2708344"/>
            <a:ext cx="425116" cy="300082"/>
          </a:xfrm>
          <a:prstGeom prst="rect">
            <a:avLst/>
          </a:prstGeom>
          <a:noFill/>
        </p:spPr>
        <p:txBody>
          <a:bodyPr wrap="none" rtlCol="0">
            <a:spAutoFit/>
          </a:bodyPr>
          <a:lstStyle/>
          <a:p>
            <a:pPr defTabSz="685748" eaLnBrk="1" fontAlgn="auto" hangingPunct="1">
              <a:spcBef>
                <a:spcPts val="0"/>
              </a:spcBef>
              <a:spcAft>
                <a:spcPts val="0"/>
              </a:spcAft>
            </a:pPr>
            <a:r>
              <a:rPr lang="en-US" sz="1350" b="1" dirty="0">
                <a:solidFill>
                  <a:srgbClr val="0070C0"/>
                </a:solidFill>
                <a:latin typeface="Arial" panose="020B0604020202020204"/>
                <a:cs typeface="+mn-cs"/>
              </a:rPr>
              <a:t>(A)</a:t>
            </a:r>
          </a:p>
        </p:txBody>
      </p:sp>
      <p:sp>
        <p:nvSpPr>
          <p:cNvPr id="12" name="TextBox 11">
            <a:extLst>
              <a:ext uri="{FF2B5EF4-FFF2-40B4-BE49-F238E27FC236}">
                <a16:creationId xmlns:a16="http://schemas.microsoft.com/office/drawing/2014/main" id="{D2118CFF-4FEA-9901-2086-562D6EB5A288}"/>
              </a:ext>
            </a:extLst>
          </p:cNvPr>
          <p:cNvSpPr txBox="1"/>
          <p:nvPr/>
        </p:nvSpPr>
        <p:spPr>
          <a:xfrm>
            <a:off x="7890143" y="4869597"/>
            <a:ext cx="425116" cy="300082"/>
          </a:xfrm>
          <a:prstGeom prst="rect">
            <a:avLst/>
          </a:prstGeom>
          <a:noFill/>
        </p:spPr>
        <p:txBody>
          <a:bodyPr wrap="none" rtlCol="0">
            <a:spAutoFit/>
          </a:bodyPr>
          <a:lstStyle/>
          <a:p>
            <a:pPr defTabSz="685748" eaLnBrk="1" fontAlgn="auto" hangingPunct="1">
              <a:spcBef>
                <a:spcPts val="0"/>
              </a:spcBef>
              <a:spcAft>
                <a:spcPts val="0"/>
              </a:spcAft>
            </a:pPr>
            <a:r>
              <a:rPr lang="en-US" sz="1350" b="1" dirty="0">
                <a:solidFill>
                  <a:srgbClr val="0070C0"/>
                </a:solidFill>
                <a:latin typeface="Arial" panose="020B0604020202020204"/>
                <a:cs typeface="+mn-cs"/>
              </a:rPr>
              <a:t>(B)</a:t>
            </a:r>
          </a:p>
        </p:txBody>
      </p:sp>
    </p:spTree>
    <p:extLst>
      <p:ext uri="{BB962C8B-B14F-4D97-AF65-F5344CB8AC3E}">
        <p14:creationId xmlns:p14="http://schemas.microsoft.com/office/powerpoint/2010/main" val="215200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2">
            <a:extLst>
              <a:ext uri="{FF2B5EF4-FFF2-40B4-BE49-F238E27FC236}">
                <a16:creationId xmlns:a16="http://schemas.microsoft.com/office/drawing/2014/main" id="{A5EF2E3D-1876-5B9C-42AF-B441E1CF4C00}"/>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History- Before Radars</a:t>
            </a:r>
          </a:p>
        </p:txBody>
      </p:sp>
      <p:pic>
        <p:nvPicPr>
          <p:cNvPr id="20482" name="Picture 5">
            <a:extLst>
              <a:ext uri="{FF2B5EF4-FFF2-40B4-BE49-F238E27FC236}">
                <a16:creationId xmlns:a16="http://schemas.microsoft.com/office/drawing/2014/main" id="{35C4E9B3-6792-422F-105F-397FB1D8FC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1533525"/>
            <a:ext cx="6792913"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7">
            <a:extLst>
              <a:ext uri="{FF2B5EF4-FFF2-40B4-BE49-F238E27FC236}">
                <a16:creationId xmlns:a16="http://schemas.microsoft.com/office/drawing/2014/main" id="{AC711CF4-5480-213D-6178-8440C2F1F8B3}"/>
              </a:ext>
            </a:extLst>
          </p:cNvPr>
          <p:cNvSpPr txBox="1">
            <a:spLocks noChangeArrowheads="1"/>
          </p:cNvSpPr>
          <p:nvPr/>
        </p:nvSpPr>
        <p:spPr bwMode="auto">
          <a:xfrm>
            <a:off x="2960688" y="981075"/>
            <a:ext cx="2644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Japanese Acoustic Locator</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2">
            <a:extLst>
              <a:ext uri="{FF2B5EF4-FFF2-40B4-BE49-F238E27FC236}">
                <a16:creationId xmlns:a16="http://schemas.microsoft.com/office/drawing/2014/main" id="{4BD693F5-E99C-B946-94F5-5FDE99A13A45}"/>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Working Principle</a:t>
            </a:r>
          </a:p>
        </p:txBody>
      </p:sp>
      <p:sp>
        <p:nvSpPr>
          <p:cNvPr id="27650" name="TextBox 1">
            <a:extLst>
              <a:ext uri="{FF2B5EF4-FFF2-40B4-BE49-F238E27FC236}">
                <a16:creationId xmlns:a16="http://schemas.microsoft.com/office/drawing/2014/main" id="{ECBDD877-7CA8-0A5E-21AE-49E8335B780A}"/>
              </a:ext>
            </a:extLst>
          </p:cNvPr>
          <p:cNvSpPr txBox="1">
            <a:spLocks noChangeArrowheads="1"/>
          </p:cNvSpPr>
          <p:nvPr/>
        </p:nvSpPr>
        <p:spPr bwMode="auto">
          <a:xfrm>
            <a:off x="395288" y="1125538"/>
            <a:ext cx="70707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4500">
                <a:solidFill>
                  <a:srgbClr val="FF0000"/>
                </a:solidFill>
              </a:rPr>
              <a:t>RA</a:t>
            </a:r>
            <a:r>
              <a:rPr lang="en-US" altLang="en-US" sz="4500"/>
              <a:t>dio </a:t>
            </a:r>
            <a:r>
              <a:rPr lang="en-US" altLang="en-US" sz="4500">
                <a:solidFill>
                  <a:srgbClr val="FF0000"/>
                </a:solidFill>
              </a:rPr>
              <a:t>D</a:t>
            </a:r>
            <a:r>
              <a:rPr lang="en-US" altLang="en-US" sz="4500"/>
              <a:t>etection </a:t>
            </a:r>
            <a:r>
              <a:rPr lang="en-US" altLang="en-US" sz="4500">
                <a:solidFill>
                  <a:srgbClr val="FF0000"/>
                </a:solidFill>
              </a:rPr>
              <a:t>A</a:t>
            </a:r>
            <a:r>
              <a:rPr lang="en-US" altLang="en-US" sz="4500"/>
              <a:t>nd </a:t>
            </a:r>
            <a:r>
              <a:rPr lang="en-US" altLang="en-US" sz="4500">
                <a:solidFill>
                  <a:srgbClr val="FF0000"/>
                </a:solidFill>
              </a:rPr>
              <a:t>R</a:t>
            </a:r>
            <a:r>
              <a:rPr lang="en-US" altLang="en-US" sz="4500"/>
              <a:t>anging</a:t>
            </a:r>
          </a:p>
        </p:txBody>
      </p:sp>
      <p:sp>
        <p:nvSpPr>
          <p:cNvPr id="27651" name="Rectangle 6">
            <a:extLst>
              <a:ext uri="{FF2B5EF4-FFF2-40B4-BE49-F238E27FC236}">
                <a16:creationId xmlns:a16="http://schemas.microsoft.com/office/drawing/2014/main" id="{DF377CE0-A565-460E-A6A8-44E7C4312DC1}"/>
              </a:ext>
            </a:extLst>
          </p:cNvPr>
          <p:cNvSpPr>
            <a:spLocks noChangeArrowheads="1"/>
          </p:cNvSpPr>
          <p:nvPr/>
        </p:nvSpPr>
        <p:spPr bwMode="auto">
          <a:xfrm>
            <a:off x="468313" y="2420938"/>
            <a:ext cx="8351837"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a:t>Radar is an electromagnetic system for the detection and location of reflecting objects such as aircraft, ships, spacecraft, vehicles, people and the natural environment;</a:t>
            </a:r>
          </a:p>
          <a:p>
            <a:pPr>
              <a:spcBef>
                <a:spcPct val="0"/>
              </a:spcBef>
            </a:pPr>
            <a:endParaRPr lang="en-US" altLang="en-US" sz="1800"/>
          </a:p>
          <a:p>
            <a:pPr>
              <a:spcBef>
                <a:spcPct val="0"/>
              </a:spcBef>
            </a:pPr>
            <a:r>
              <a:rPr lang="en-US" altLang="en-US" sz="1800"/>
              <a:t>Radar can perform its function at long or short distances and under conditions impervious to optical and infra-red sensors. It can operate in darkness, haze, fog, rain, and snow. Its ability to measure distance with high accuracy and in all weather is one of its most important attributes;</a:t>
            </a:r>
          </a:p>
          <a:p>
            <a:pPr>
              <a:spcBef>
                <a:spcPct val="0"/>
              </a:spcBef>
            </a:pPr>
            <a:endParaRPr lang="en-US" altLang="en-US" sz="1800"/>
          </a:p>
          <a:p>
            <a:pPr>
              <a:spcBef>
                <a:spcPct val="0"/>
              </a:spcBef>
            </a:pPr>
            <a:r>
              <a:rPr lang="en-US" altLang="en-US" sz="1800"/>
              <a:t>The range of radars can exceed hundreds of miles and they can be placed on mobile platforms greatly increasing their effectiveness.</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77E24070-B549-1DEC-3F70-095241F7324C}"/>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Working Principle</a:t>
            </a:r>
          </a:p>
        </p:txBody>
      </p:sp>
      <p:pic>
        <p:nvPicPr>
          <p:cNvPr id="28674" name="Picture 3">
            <a:extLst>
              <a:ext uri="{FF2B5EF4-FFF2-40B4-BE49-F238E27FC236}">
                <a16:creationId xmlns:a16="http://schemas.microsoft.com/office/drawing/2014/main" id="{4A88063D-C0B7-A84C-85D7-FCCC339B8A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981075"/>
            <a:ext cx="5472113"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4">
            <a:extLst>
              <a:ext uri="{FF2B5EF4-FFF2-40B4-BE49-F238E27FC236}">
                <a16:creationId xmlns:a16="http://schemas.microsoft.com/office/drawing/2014/main" id="{A4B38B60-1E6D-E61D-5482-6891B349BC2B}"/>
              </a:ext>
            </a:extLst>
          </p:cNvPr>
          <p:cNvSpPr>
            <a:spLocks noChangeArrowheads="1"/>
          </p:cNvSpPr>
          <p:nvPr/>
        </p:nvSpPr>
        <p:spPr bwMode="auto">
          <a:xfrm>
            <a:off x="395288" y="4365625"/>
            <a:ext cx="79216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a:t>The simplest radar system transmits a pulse of high energy and listens for the echo of that pulse;</a:t>
            </a:r>
          </a:p>
          <a:p>
            <a:pPr>
              <a:spcBef>
                <a:spcPct val="0"/>
              </a:spcBef>
            </a:pPr>
            <a:r>
              <a:rPr lang="en-US" altLang="en-US" sz="1800"/>
              <a:t>Given that EM energy travels at c = 3 x 10^8  m/s, the time it takes for a pulse to travel to a target and the echo to travel back will tell us the range.</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Title 2">
            <a:extLst>
              <a:ext uri="{FF2B5EF4-FFF2-40B4-BE49-F238E27FC236}">
                <a16:creationId xmlns:a16="http://schemas.microsoft.com/office/drawing/2014/main" id="{BE5D00E4-5878-59D9-A325-59D652507017}"/>
              </a:ext>
            </a:extLst>
          </p:cNvPr>
          <p:cNvSpPr txBox="1">
            <a:spLocks/>
          </p:cNvSpPr>
          <p:nvPr/>
        </p:nvSpPr>
        <p:spPr bwMode="auto">
          <a:xfrm>
            <a:off x="179388" y="188913"/>
            <a:ext cx="82089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a:solidFill>
                  <a:srgbClr val="0000FF"/>
                </a:solidFill>
              </a:rPr>
              <a:t>Radar Basics</a:t>
            </a:r>
          </a:p>
        </p:txBody>
      </p:sp>
      <p:grpSp>
        <p:nvGrpSpPr>
          <p:cNvPr id="29698" name="Group 6">
            <a:extLst>
              <a:ext uri="{FF2B5EF4-FFF2-40B4-BE49-F238E27FC236}">
                <a16:creationId xmlns:a16="http://schemas.microsoft.com/office/drawing/2014/main" id="{95325556-F276-ACCC-2C3E-0B72705E2B0C}"/>
              </a:ext>
            </a:extLst>
          </p:cNvPr>
          <p:cNvGrpSpPr>
            <a:grpSpLocks/>
          </p:cNvGrpSpPr>
          <p:nvPr/>
        </p:nvGrpSpPr>
        <p:grpSpPr bwMode="auto">
          <a:xfrm>
            <a:off x="612775" y="1320800"/>
            <a:ext cx="9144000" cy="4211638"/>
            <a:chOff x="612576" y="1320800"/>
            <a:chExt cx="9144000" cy="4212037"/>
          </a:xfrm>
        </p:grpSpPr>
        <p:pic>
          <p:nvPicPr>
            <p:cNvPr id="29699" name="Picture 3">
              <a:extLst>
                <a:ext uri="{FF2B5EF4-FFF2-40B4-BE49-F238E27FC236}">
                  <a16:creationId xmlns:a16="http://schemas.microsoft.com/office/drawing/2014/main" id="{22090E09-77B0-C8AE-92C5-4A3BA12835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576" y="1320800"/>
              <a:ext cx="9144000" cy="421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FD74B2A-58AD-5F57-FD5D-67CFBAE8EAC9}"/>
                </a:ext>
              </a:extLst>
            </p:cNvPr>
            <p:cNvSpPr/>
            <p:nvPr/>
          </p:nvSpPr>
          <p:spPr>
            <a:xfrm>
              <a:off x="8137326" y="1484328"/>
              <a:ext cx="1547813" cy="17289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endParaRPr lang="en-US" altLang="en-US" sz="1800">
                <a:solidFill>
                  <a:srgbClr val="FFFFFF"/>
                </a:solidFill>
              </a:endParaRP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E5241EFB-C444-FADF-2A42-B62E8E6F9EE7}"/>
              </a:ext>
            </a:extLst>
          </p:cNvPr>
          <p:cNvSpPr>
            <a:spLocks noGrp="1" noChangeArrowheads="1"/>
          </p:cNvSpPr>
          <p:nvPr>
            <p:ph type="title" idx="4294967295"/>
          </p:nvPr>
        </p:nvSpPr>
        <p:spPr/>
        <p:txBody>
          <a:bodyPr/>
          <a:lstStyle/>
          <a:p>
            <a:pPr eaLnBrk="1" hangingPunct="1"/>
            <a:r>
              <a:rPr lang="en-US" altLang="it-IT"/>
              <a:t>Radar Range Resolution</a:t>
            </a:r>
          </a:p>
        </p:txBody>
      </p:sp>
      <p:pic>
        <p:nvPicPr>
          <p:cNvPr id="18440" name="Immagine 4">
            <a:extLst>
              <a:ext uri="{FF2B5EF4-FFF2-40B4-BE49-F238E27FC236}">
                <a16:creationId xmlns:a16="http://schemas.microsoft.com/office/drawing/2014/main" id="{162066B8-59EF-72D8-1202-51DD815740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500" y="2921000"/>
            <a:ext cx="78708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CasellaDiTesto 5">
            <a:extLst>
              <a:ext uri="{FF2B5EF4-FFF2-40B4-BE49-F238E27FC236}">
                <a16:creationId xmlns:a16="http://schemas.microsoft.com/office/drawing/2014/main" id="{84C0C5F0-F66F-A100-B5CC-7E3EED0E107F}"/>
              </a:ext>
            </a:extLst>
          </p:cNvPr>
          <p:cNvSpPr txBox="1">
            <a:spLocks noChangeArrowheads="1"/>
          </p:cNvSpPr>
          <p:nvPr/>
        </p:nvSpPr>
        <p:spPr bwMode="auto">
          <a:xfrm>
            <a:off x="179388" y="5978525"/>
            <a:ext cx="8964612"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2200">
                <a:solidFill>
                  <a:srgbClr val="FF0000"/>
                </a:solidFill>
              </a:rPr>
              <a:t>Shorter pulses have higher bandwidth, but not enough energy to reach distant targets. </a:t>
            </a:r>
          </a:p>
          <a:p>
            <a:pPr eaLnBrk="1" hangingPunct="1">
              <a:spcBef>
                <a:spcPct val="0"/>
              </a:spcBef>
              <a:buFontTx/>
              <a:buNone/>
            </a:pPr>
            <a:endParaRPr lang="it-IT" altLang="it-IT" sz="1800"/>
          </a:p>
        </p:txBody>
      </p:sp>
      <p:sp>
        <p:nvSpPr>
          <p:cNvPr id="30724" name="TextBox 1">
            <a:extLst>
              <a:ext uri="{FF2B5EF4-FFF2-40B4-BE49-F238E27FC236}">
                <a16:creationId xmlns:a16="http://schemas.microsoft.com/office/drawing/2014/main" id="{A81B6A74-3500-CE64-1B9A-F26A118DC5D4}"/>
              </a:ext>
            </a:extLst>
          </p:cNvPr>
          <p:cNvSpPr txBox="1">
            <a:spLocks noChangeArrowheads="1"/>
          </p:cNvSpPr>
          <p:nvPr/>
        </p:nvSpPr>
        <p:spPr bwMode="auto">
          <a:xfrm>
            <a:off x="179388" y="1395413"/>
            <a:ext cx="6804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GB" sz="1800" b="1">
                <a:solidFill>
                  <a:srgbClr val="7030A0"/>
                </a:solidFill>
              </a:rPr>
              <a:t>Purple</a:t>
            </a:r>
            <a:r>
              <a:rPr lang="en-US" altLang="en-GB" sz="1800"/>
              <a:t> – travelling towards the target;</a:t>
            </a:r>
          </a:p>
          <a:p>
            <a:pPr>
              <a:spcBef>
                <a:spcPct val="0"/>
              </a:spcBef>
              <a:buFontTx/>
              <a:buNone/>
            </a:pPr>
            <a:endParaRPr lang="en-US" altLang="en-GB" sz="1800"/>
          </a:p>
          <a:p>
            <a:pPr>
              <a:spcBef>
                <a:spcPct val="0"/>
              </a:spcBef>
              <a:buFontTx/>
              <a:buNone/>
            </a:pPr>
            <a:r>
              <a:rPr lang="en-US" altLang="en-GB" sz="1800" b="1">
                <a:solidFill>
                  <a:srgbClr val="00D0BB"/>
                </a:solidFill>
              </a:rPr>
              <a:t>Cyan </a:t>
            </a:r>
            <a:r>
              <a:rPr lang="en-US" altLang="en-GB" sz="1800"/>
              <a:t>– reflected from the target (travelling towards the radar):</a:t>
            </a:r>
          </a:p>
        </p:txBody>
      </p:sp>
      <p:sp>
        <p:nvSpPr>
          <p:cNvPr id="30725" name="TextBox 2">
            <a:extLst>
              <a:ext uri="{FF2B5EF4-FFF2-40B4-BE49-F238E27FC236}">
                <a16:creationId xmlns:a16="http://schemas.microsoft.com/office/drawing/2014/main" id="{172CEA40-78E5-3F38-7FB5-0FBD9BEC2C6A}"/>
              </a:ext>
            </a:extLst>
          </p:cNvPr>
          <p:cNvSpPr txBox="1">
            <a:spLocks noChangeArrowheads="1"/>
          </p:cNvSpPr>
          <p:nvPr/>
        </p:nvSpPr>
        <p:spPr bwMode="auto">
          <a:xfrm>
            <a:off x="2265363" y="2451100"/>
            <a:ext cx="1533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GB" sz="2200"/>
              <a:t>Scenario 1</a:t>
            </a:r>
          </a:p>
        </p:txBody>
      </p:sp>
      <p:sp>
        <p:nvSpPr>
          <p:cNvPr id="30726" name="TextBox 9">
            <a:extLst>
              <a:ext uri="{FF2B5EF4-FFF2-40B4-BE49-F238E27FC236}">
                <a16:creationId xmlns:a16="http://schemas.microsoft.com/office/drawing/2014/main" id="{0AB75636-C678-2EBF-C270-01047B9DD1EE}"/>
              </a:ext>
            </a:extLst>
          </p:cNvPr>
          <p:cNvSpPr txBox="1">
            <a:spLocks noChangeArrowheads="1"/>
          </p:cNvSpPr>
          <p:nvPr/>
        </p:nvSpPr>
        <p:spPr bwMode="auto">
          <a:xfrm>
            <a:off x="5940425" y="2468563"/>
            <a:ext cx="15335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GB" sz="2200"/>
              <a:t>Scenario 2</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p:bldP spid="1844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E67EF06D-67AB-1FD1-0327-163E689DB332}"/>
              </a:ext>
            </a:extLst>
          </p:cNvPr>
          <p:cNvSpPr>
            <a:spLocks noGrp="1" noChangeArrowheads="1"/>
          </p:cNvSpPr>
          <p:nvPr>
            <p:ph type="title" idx="4294967295"/>
          </p:nvPr>
        </p:nvSpPr>
        <p:spPr/>
        <p:txBody>
          <a:bodyPr/>
          <a:lstStyle/>
          <a:p>
            <a:pPr eaLnBrk="1" hangingPunct="1"/>
            <a:r>
              <a:rPr lang="en-US" altLang="it-IT"/>
              <a:t>Radar Range Resolution</a:t>
            </a:r>
          </a:p>
        </p:txBody>
      </p:sp>
      <p:sp>
        <p:nvSpPr>
          <p:cNvPr id="31746" name="CasellaDiTesto 1">
            <a:extLst>
              <a:ext uri="{FF2B5EF4-FFF2-40B4-BE49-F238E27FC236}">
                <a16:creationId xmlns:a16="http://schemas.microsoft.com/office/drawing/2014/main" id="{A798705B-A25E-AA1D-BBE3-2B5392AF1A58}"/>
              </a:ext>
            </a:extLst>
          </p:cNvPr>
          <p:cNvSpPr txBox="1">
            <a:spLocks noChangeArrowheads="1"/>
          </p:cNvSpPr>
          <p:nvPr/>
        </p:nvSpPr>
        <p:spPr bwMode="auto">
          <a:xfrm>
            <a:off x="328613" y="1746250"/>
            <a:ext cx="84867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2400"/>
              <a:t>Radar Range Resolution depends on the Bandwidth of the transmitted signal. </a:t>
            </a:r>
          </a:p>
        </p:txBody>
      </p:sp>
      <p:sp>
        <p:nvSpPr>
          <p:cNvPr id="18441" name="CasellaDiTesto 5">
            <a:extLst>
              <a:ext uri="{FF2B5EF4-FFF2-40B4-BE49-F238E27FC236}">
                <a16:creationId xmlns:a16="http://schemas.microsoft.com/office/drawing/2014/main" id="{F559CA46-654F-D050-87F4-598EC4F779B0}"/>
              </a:ext>
            </a:extLst>
          </p:cNvPr>
          <p:cNvSpPr txBox="1">
            <a:spLocks noChangeArrowheads="1"/>
          </p:cNvSpPr>
          <p:nvPr/>
        </p:nvSpPr>
        <p:spPr bwMode="auto">
          <a:xfrm>
            <a:off x="179388" y="5661025"/>
            <a:ext cx="83534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2400">
                <a:solidFill>
                  <a:srgbClr val="FF0000"/>
                </a:solidFill>
              </a:rPr>
              <a:t>Shorter pulses have higher bandwidth, but not enough energy to reach distant targets. </a:t>
            </a:r>
          </a:p>
          <a:p>
            <a:pPr eaLnBrk="1" hangingPunct="1">
              <a:spcBef>
                <a:spcPct val="0"/>
              </a:spcBef>
              <a:buFontTx/>
              <a:buNone/>
            </a:pPr>
            <a:endParaRPr lang="it-IT" altLang="it-IT" sz="1800"/>
          </a:p>
        </p:txBody>
      </p:sp>
      <p:pic>
        <p:nvPicPr>
          <p:cNvPr id="31748" name="Immagine 1">
            <a:extLst>
              <a:ext uri="{FF2B5EF4-FFF2-40B4-BE49-F238E27FC236}">
                <a16:creationId xmlns:a16="http://schemas.microsoft.com/office/drawing/2014/main" id="{0D3BC325-3262-5771-BF8F-65AF63DEDB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3255963"/>
            <a:ext cx="21828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Immagine 2">
            <a:extLst>
              <a:ext uri="{FF2B5EF4-FFF2-40B4-BE49-F238E27FC236}">
                <a16:creationId xmlns:a16="http://schemas.microsoft.com/office/drawing/2014/main" id="{64068A11-11CF-4506-7D75-FAE283704F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3394075"/>
            <a:ext cx="270827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a:extLst>
              <a:ext uri="{FF2B5EF4-FFF2-40B4-BE49-F238E27FC236}">
                <a16:creationId xmlns:a16="http://schemas.microsoft.com/office/drawing/2014/main" id="{0DC9E93A-7DBD-3D00-6C28-E377547C6C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541463"/>
            <a:ext cx="80645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3">
            <a:extLst>
              <a:ext uri="{FF2B5EF4-FFF2-40B4-BE49-F238E27FC236}">
                <a16:creationId xmlns:a16="http://schemas.microsoft.com/office/drawing/2014/main" id="{44ECF9A3-C464-343A-0D66-41844F0306CC}"/>
              </a:ext>
            </a:extLst>
          </p:cNvPr>
          <p:cNvSpPr>
            <a:spLocks noChangeArrowheads="1"/>
          </p:cNvSpPr>
          <p:nvPr/>
        </p:nvSpPr>
        <p:spPr bwMode="auto">
          <a:xfrm>
            <a:off x="250825" y="476250"/>
            <a:ext cx="2406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altLang="en-US" sz="3600">
                <a:solidFill>
                  <a:srgbClr val="0000FF"/>
                </a:solidFill>
              </a:rPr>
              <a:t>PRI and PRF</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Slide Number Placeholder 3">
            <a:extLst>
              <a:ext uri="{FF2B5EF4-FFF2-40B4-BE49-F238E27FC236}">
                <a16:creationId xmlns:a16="http://schemas.microsoft.com/office/drawing/2014/main" id="{5CF49C19-0EEC-DE10-B341-F8BC650C1CA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4F2B1F5-9E31-B141-AD36-AEB710FA6512}" type="slidenum">
              <a:rPr lang="en-GB" altLang="en-US" sz="1400"/>
              <a:pPr>
                <a:spcBef>
                  <a:spcPct val="0"/>
                </a:spcBef>
                <a:buFontTx/>
                <a:buNone/>
              </a:pPr>
              <a:t>36</a:t>
            </a:fld>
            <a:endParaRPr lang="en-GB" altLang="en-US" sz="1400"/>
          </a:p>
        </p:txBody>
      </p:sp>
      <p:sp>
        <p:nvSpPr>
          <p:cNvPr id="33794" name="TextBox 6">
            <a:extLst>
              <a:ext uri="{FF2B5EF4-FFF2-40B4-BE49-F238E27FC236}">
                <a16:creationId xmlns:a16="http://schemas.microsoft.com/office/drawing/2014/main" id="{1547E11D-2373-4E7E-9F10-7CCB2DEE5B4C}"/>
              </a:ext>
            </a:extLst>
          </p:cNvPr>
          <p:cNvSpPr txBox="1">
            <a:spLocks noChangeArrowheads="1"/>
          </p:cNvSpPr>
          <p:nvPr/>
        </p:nvSpPr>
        <p:spPr bwMode="auto">
          <a:xfrm>
            <a:off x="438150" y="1352550"/>
            <a:ext cx="797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Associated with a PRF is the </a:t>
            </a:r>
            <a:r>
              <a:rPr lang="en-US" altLang="en-US" sz="1800" b="1">
                <a:solidFill>
                  <a:srgbClr val="FF0000"/>
                </a:solidFill>
              </a:rPr>
              <a:t>maximum unambiguous range</a:t>
            </a:r>
            <a:r>
              <a:rPr lang="en-US" altLang="en-US" sz="1800"/>
              <a:t>, defining the maximum unambiguous  distance to locate  a target.</a:t>
            </a:r>
            <a:endParaRPr lang="en-US" altLang="en-US" sz="1800">
              <a:solidFill>
                <a:srgbClr val="FF0000"/>
              </a:solidFill>
            </a:endParaRPr>
          </a:p>
        </p:txBody>
      </p:sp>
      <p:sp>
        <p:nvSpPr>
          <p:cNvPr id="33795" name="TextBox 7">
            <a:extLst>
              <a:ext uri="{FF2B5EF4-FFF2-40B4-BE49-F238E27FC236}">
                <a16:creationId xmlns:a16="http://schemas.microsoft.com/office/drawing/2014/main" id="{EA263F36-773D-1962-C0FD-DFACCE1F9CAE}"/>
              </a:ext>
            </a:extLst>
          </p:cNvPr>
          <p:cNvSpPr txBox="1">
            <a:spLocks noChangeArrowheads="1"/>
          </p:cNvSpPr>
          <p:nvPr/>
        </p:nvSpPr>
        <p:spPr bwMode="auto">
          <a:xfrm>
            <a:off x="107950" y="260350"/>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Maximum Unambiguous Range</a:t>
            </a:r>
          </a:p>
        </p:txBody>
      </p:sp>
      <p:cxnSp>
        <p:nvCxnSpPr>
          <p:cNvPr id="7" name="Straight Arrow Connector 6">
            <a:extLst>
              <a:ext uri="{FF2B5EF4-FFF2-40B4-BE49-F238E27FC236}">
                <a16:creationId xmlns:a16="http://schemas.microsoft.com/office/drawing/2014/main" id="{38052E9D-0666-4AF5-29A0-D29E638D7C6D}"/>
              </a:ext>
            </a:extLst>
          </p:cNvPr>
          <p:cNvCxnSpPr>
            <a:cxnSpLocks noChangeShapeType="1"/>
          </p:cNvCxnSpPr>
          <p:nvPr/>
        </p:nvCxnSpPr>
        <p:spPr bwMode="auto">
          <a:xfrm flipV="1">
            <a:off x="539750" y="4149725"/>
            <a:ext cx="8353425" cy="7143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p:spPr>
      </p:cxnSp>
      <p:sp>
        <p:nvSpPr>
          <p:cNvPr id="33797" name="TextBox 11">
            <a:extLst>
              <a:ext uri="{FF2B5EF4-FFF2-40B4-BE49-F238E27FC236}">
                <a16:creationId xmlns:a16="http://schemas.microsoft.com/office/drawing/2014/main" id="{EB9C6D98-6811-C11A-CC30-837F65219BFA}"/>
              </a:ext>
            </a:extLst>
          </p:cNvPr>
          <p:cNvSpPr txBox="1">
            <a:spLocks noChangeArrowheads="1"/>
          </p:cNvSpPr>
          <p:nvPr/>
        </p:nvSpPr>
        <p:spPr bwMode="auto">
          <a:xfrm>
            <a:off x="8243888" y="4365625"/>
            <a:ext cx="6492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Time</a:t>
            </a:r>
          </a:p>
          <a:p>
            <a:pPr>
              <a:spcBef>
                <a:spcPct val="0"/>
              </a:spcBef>
              <a:buFontTx/>
              <a:buNone/>
            </a:pPr>
            <a:endParaRPr lang="en-US" altLang="en-US" sz="1800"/>
          </a:p>
        </p:txBody>
      </p:sp>
      <p:cxnSp>
        <p:nvCxnSpPr>
          <p:cNvPr id="13" name="Straight Arrow Connector 12">
            <a:extLst>
              <a:ext uri="{FF2B5EF4-FFF2-40B4-BE49-F238E27FC236}">
                <a16:creationId xmlns:a16="http://schemas.microsoft.com/office/drawing/2014/main" id="{315B9410-46C3-4F77-8DD1-97EE7417C511}"/>
              </a:ext>
            </a:extLst>
          </p:cNvPr>
          <p:cNvCxnSpPr>
            <a:cxnSpLocks noChangeShapeType="1"/>
          </p:cNvCxnSpPr>
          <p:nvPr/>
        </p:nvCxnSpPr>
        <p:spPr bwMode="auto">
          <a:xfrm>
            <a:off x="539750" y="4437063"/>
            <a:ext cx="5688013" cy="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p:spPr>
      </p:cxnSp>
      <p:cxnSp>
        <p:nvCxnSpPr>
          <p:cNvPr id="14" name="Straight Arrow Connector 13">
            <a:extLst>
              <a:ext uri="{FF2B5EF4-FFF2-40B4-BE49-F238E27FC236}">
                <a16:creationId xmlns:a16="http://schemas.microsoft.com/office/drawing/2014/main" id="{3F0F3850-5132-5B60-A7EE-D5A6A5CEBF75}"/>
              </a:ext>
            </a:extLst>
          </p:cNvPr>
          <p:cNvCxnSpPr>
            <a:cxnSpLocks noChangeShapeType="1"/>
          </p:cNvCxnSpPr>
          <p:nvPr/>
        </p:nvCxnSpPr>
        <p:spPr bwMode="auto">
          <a:xfrm>
            <a:off x="539750" y="4941888"/>
            <a:ext cx="2016125" cy="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p:spPr>
      </p:cxnSp>
      <p:cxnSp>
        <p:nvCxnSpPr>
          <p:cNvPr id="15" name="Straight Arrow Connector 14">
            <a:extLst>
              <a:ext uri="{FF2B5EF4-FFF2-40B4-BE49-F238E27FC236}">
                <a16:creationId xmlns:a16="http://schemas.microsoft.com/office/drawing/2014/main" id="{E4FBE766-AB21-8B9F-F3E6-BDDA58B5C3AE}"/>
              </a:ext>
            </a:extLst>
          </p:cNvPr>
          <p:cNvCxnSpPr>
            <a:cxnSpLocks noChangeShapeType="1"/>
          </p:cNvCxnSpPr>
          <p:nvPr/>
        </p:nvCxnSpPr>
        <p:spPr bwMode="auto">
          <a:xfrm>
            <a:off x="5508625" y="5013325"/>
            <a:ext cx="1439863" cy="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p:spPr>
      </p:cxnSp>
      <p:cxnSp>
        <p:nvCxnSpPr>
          <p:cNvPr id="16" name="Straight Arrow Connector 15">
            <a:extLst>
              <a:ext uri="{FF2B5EF4-FFF2-40B4-BE49-F238E27FC236}">
                <a16:creationId xmlns:a16="http://schemas.microsoft.com/office/drawing/2014/main" id="{52C086C4-5F5C-5AD8-9E7E-64F0E1CB754E}"/>
              </a:ext>
            </a:extLst>
          </p:cNvPr>
          <p:cNvCxnSpPr>
            <a:cxnSpLocks noChangeShapeType="1"/>
          </p:cNvCxnSpPr>
          <p:nvPr/>
        </p:nvCxnSpPr>
        <p:spPr bwMode="auto">
          <a:xfrm>
            <a:off x="539750" y="5516563"/>
            <a:ext cx="6408738" cy="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p:spPr>
      </p:cxnSp>
      <p:sp>
        <p:nvSpPr>
          <p:cNvPr id="33802" name="TextBox 30">
            <a:extLst>
              <a:ext uri="{FF2B5EF4-FFF2-40B4-BE49-F238E27FC236}">
                <a16:creationId xmlns:a16="http://schemas.microsoft.com/office/drawing/2014/main" id="{FC3C3AC8-5442-2DA9-2C89-5F9A62F23DCC}"/>
              </a:ext>
            </a:extLst>
          </p:cNvPr>
          <p:cNvSpPr txBox="1">
            <a:spLocks noChangeArrowheads="1"/>
          </p:cNvSpPr>
          <p:nvPr/>
        </p:nvSpPr>
        <p:spPr bwMode="auto">
          <a:xfrm>
            <a:off x="438150" y="2924175"/>
            <a:ext cx="96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1</a:t>
            </a:r>
            <a:r>
              <a:rPr lang="en-US" altLang="en-US" sz="1800" baseline="30000"/>
              <a:t>st</a:t>
            </a:r>
            <a:r>
              <a:rPr lang="en-US" altLang="en-US" sz="1800"/>
              <a:t> pulse</a:t>
            </a:r>
          </a:p>
        </p:txBody>
      </p:sp>
      <p:sp>
        <p:nvSpPr>
          <p:cNvPr id="33803" name="TextBox 31">
            <a:extLst>
              <a:ext uri="{FF2B5EF4-FFF2-40B4-BE49-F238E27FC236}">
                <a16:creationId xmlns:a16="http://schemas.microsoft.com/office/drawing/2014/main" id="{3ADD967E-0E48-3B20-E513-E07A800EE890}"/>
              </a:ext>
            </a:extLst>
          </p:cNvPr>
          <p:cNvSpPr txBox="1">
            <a:spLocks noChangeArrowheads="1"/>
          </p:cNvSpPr>
          <p:nvPr/>
        </p:nvSpPr>
        <p:spPr bwMode="auto">
          <a:xfrm>
            <a:off x="2051050" y="2708275"/>
            <a:ext cx="17287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800"/>
              <a:t>Echo of first pulse from target 1</a:t>
            </a:r>
          </a:p>
        </p:txBody>
      </p:sp>
      <p:sp>
        <p:nvSpPr>
          <p:cNvPr id="33804" name="TextBox 32">
            <a:extLst>
              <a:ext uri="{FF2B5EF4-FFF2-40B4-BE49-F238E27FC236}">
                <a16:creationId xmlns:a16="http://schemas.microsoft.com/office/drawing/2014/main" id="{755323E5-3F1D-9A33-C000-D75910ADFE0E}"/>
              </a:ext>
            </a:extLst>
          </p:cNvPr>
          <p:cNvSpPr txBox="1">
            <a:spLocks noChangeArrowheads="1"/>
          </p:cNvSpPr>
          <p:nvPr/>
        </p:nvSpPr>
        <p:spPr bwMode="auto">
          <a:xfrm>
            <a:off x="5356225" y="2924175"/>
            <a:ext cx="101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2</a:t>
            </a:r>
            <a:r>
              <a:rPr lang="en-US" altLang="en-US" sz="1800" baseline="30000"/>
              <a:t>nd</a:t>
            </a:r>
            <a:r>
              <a:rPr lang="en-US" altLang="en-US" sz="1800"/>
              <a:t> pulse</a:t>
            </a:r>
          </a:p>
        </p:txBody>
      </p:sp>
      <p:sp>
        <p:nvSpPr>
          <p:cNvPr id="33805" name="TextBox 33">
            <a:extLst>
              <a:ext uri="{FF2B5EF4-FFF2-40B4-BE49-F238E27FC236}">
                <a16:creationId xmlns:a16="http://schemas.microsoft.com/office/drawing/2014/main" id="{A9A85867-4B77-766E-FF41-47B82F2478B1}"/>
              </a:ext>
            </a:extLst>
          </p:cNvPr>
          <p:cNvSpPr txBox="1">
            <a:spLocks noChangeArrowheads="1"/>
          </p:cNvSpPr>
          <p:nvPr/>
        </p:nvSpPr>
        <p:spPr bwMode="auto">
          <a:xfrm>
            <a:off x="6443663" y="2708275"/>
            <a:ext cx="17287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800"/>
              <a:t>Echo of first pulse from target 2</a:t>
            </a:r>
          </a:p>
        </p:txBody>
      </p:sp>
      <p:sp>
        <p:nvSpPr>
          <p:cNvPr id="33806" name="TextBox 34">
            <a:extLst>
              <a:ext uri="{FF2B5EF4-FFF2-40B4-BE49-F238E27FC236}">
                <a16:creationId xmlns:a16="http://schemas.microsoft.com/office/drawing/2014/main" id="{2858807C-7F64-70C2-406D-344E08B59320}"/>
              </a:ext>
            </a:extLst>
          </p:cNvPr>
          <p:cNvSpPr txBox="1">
            <a:spLocks noChangeArrowheads="1"/>
          </p:cNvSpPr>
          <p:nvPr/>
        </p:nvSpPr>
        <p:spPr bwMode="auto">
          <a:xfrm>
            <a:off x="3348038" y="4437063"/>
            <a:ext cx="454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a:t>PRI</a:t>
            </a:r>
          </a:p>
        </p:txBody>
      </p:sp>
      <p:graphicFrame>
        <p:nvGraphicFramePr>
          <p:cNvPr id="33807" name="Object 35">
            <a:extLst>
              <a:ext uri="{FF2B5EF4-FFF2-40B4-BE49-F238E27FC236}">
                <a16:creationId xmlns:a16="http://schemas.microsoft.com/office/drawing/2014/main" id="{499DDF56-A03F-41DC-B550-780DBC14427D}"/>
              </a:ext>
            </a:extLst>
          </p:cNvPr>
          <p:cNvGraphicFramePr>
            <a:graphicFrameLocks noChangeAspect="1"/>
          </p:cNvGraphicFramePr>
          <p:nvPr/>
        </p:nvGraphicFramePr>
        <p:xfrm>
          <a:off x="1331913" y="5013325"/>
          <a:ext cx="352425" cy="369888"/>
        </p:xfrm>
        <a:graphic>
          <a:graphicData uri="http://schemas.openxmlformats.org/presentationml/2006/ole">
            <mc:AlternateContent xmlns:mc="http://schemas.openxmlformats.org/markup-compatibility/2006">
              <mc:Choice xmlns:v="urn:schemas-microsoft-com:vml" Requires="v">
                <p:oleObj name="Equation" r:id="rId2" imgW="254000" imgH="266700" progId="Equation.DSMT4">
                  <p:embed/>
                </p:oleObj>
              </mc:Choice>
              <mc:Fallback>
                <p:oleObj name="Equation" r:id="rId2" imgW="254000" imgH="266700" progId="Equation.DSMT4">
                  <p:embed/>
                  <p:pic>
                    <p:nvPicPr>
                      <p:cNvPr id="0"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5013325"/>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8" name="Object 36">
            <a:extLst>
              <a:ext uri="{FF2B5EF4-FFF2-40B4-BE49-F238E27FC236}">
                <a16:creationId xmlns:a16="http://schemas.microsoft.com/office/drawing/2014/main" id="{05656A68-E24A-AB07-91D3-B39F93B93FBF}"/>
              </a:ext>
            </a:extLst>
          </p:cNvPr>
          <p:cNvGraphicFramePr>
            <a:graphicFrameLocks noChangeAspect="1"/>
          </p:cNvGraphicFramePr>
          <p:nvPr/>
        </p:nvGraphicFramePr>
        <p:xfrm>
          <a:off x="6076950" y="5013325"/>
          <a:ext cx="369888" cy="369888"/>
        </p:xfrm>
        <a:graphic>
          <a:graphicData uri="http://schemas.openxmlformats.org/presentationml/2006/ole">
            <mc:AlternateContent xmlns:mc="http://schemas.openxmlformats.org/markup-compatibility/2006">
              <mc:Choice xmlns:v="urn:schemas-microsoft-com:vml" Requires="v">
                <p:oleObj name="Equation" r:id="rId4" imgW="266700" imgH="266700" progId="Equation.DSMT4">
                  <p:embed/>
                </p:oleObj>
              </mc:Choice>
              <mc:Fallback>
                <p:oleObj name="Equation" r:id="rId4" imgW="266700" imgH="266700" progId="Equation.DSMT4">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6950" y="50133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9" name="Object 38">
            <a:extLst>
              <a:ext uri="{FF2B5EF4-FFF2-40B4-BE49-F238E27FC236}">
                <a16:creationId xmlns:a16="http://schemas.microsoft.com/office/drawing/2014/main" id="{5FD80FA0-AAA9-9536-03AF-4EE95E9DA1F3}"/>
              </a:ext>
            </a:extLst>
          </p:cNvPr>
          <p:cNvGraphicFramePr>
            <a:graphicFrameLocks noChangeAspect="1"/>
          </p:cNvGraphicFramePr>
          <p:nvPr/>
        </p:nvGraphicFramePr>
        <p:xfrm>
          <a:off x="2927350" y="5589588"/>
          <a:ext cx="1355725" cy="369887"/>
        </p:xfrm>
        <a:graphic>
          <a:graphicData uri="http://schemas.openxmlformats.org/presentationml/2006/ole">
            <mc:AlternateContent xmlns:mc="http://schemas.openxmlformats.org/markup-compatibility/2006">
              <mc:Choice xmlns:v="urn:schemas-microsoft-com:vml" Requires="v">
                <p:oleObj name="Equation" r:id="rId6" imgW="977900" imgH="266700" progId="Equation.DSMT4">
                  <p:embed/>
                </p:oleObj>
              </mc:Choice>
              <mc:Fallback>
                <p:oleObj name="Equation" r:id="rId6" imgW="977900" imgH="266700" progId="Equation.DSMT4">
                  <p:embed/>
                  <p:pic>
                    <p:nvPicPr>
                      <p:cNvPr id="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7350" y="5589588"/>
                        <a:ext cx="1355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0" name="TextBox 39">
            <a:extLst>
              <a:ext uri="{FF2B5EF4-FFF2-40B4-BE49-F238E27FC236}">
                <a16:creationId xmlns:a16="http://schemas.microsoft.com/office/drawing/2014/main" id="{1D53CB42-D149-D25E-059B-353718E8A9EF}"/>
              </a:ext>
            </a:extLst>
          </p:cNvPr>
          <p:cNvSpPr txBox="1">
            <a:spLocks noChangeArrowheads="1"/>
          </p:cNvSpPr>
          <p:nvPr/>
        </p:nvSpPr>
        <p:spPr bwMode="auto">
          <a:xfrm>
            <a:off x="1116013" y="6165850"/>
            <a:ext cx="4581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The maximum unambiguous range is therefore </a:t>
            </a:r>
          </a:p>
        </p:txBody>
      </p:sp>
      <p:pic>
        <p:nvPicPr>
          <p:cNvPr id="33811" name="Picture 40" descr="latex-image-1.pdf">
            <a:extLst>
              <a:ext uri="{FF2B5EF4-FFF2-40B4-BE49-F238E27FC236}">
                <a16:creationId xmlns:a16="http://schemas.microsoft.com/office/drawing/2014/main" id="{1A964365-9D3A-8A72-28A5-4768A6C2AB3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86463" y="6165850"/>
            <a:ext cx="6731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2" name="Picture 31">
            <a:extLst>
              <a:ext uri="{FF2B5EF4-FFF2-40B4-BE49-F238E27FC236}">
                <a16:creationId xmlns:a16="http://schemas.microsoft.com/office/drawing/2014/main" id="{6E6ADF18-8D5A-9C6B-08E8-7A0DDE5DBDD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9750" y="3349625"/>
            <a:ext cx="7251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extBox 6">
            <a:extLst>
              <a:ext uri="{FF2B5EF4-FFF2-40B4-BE49-F238E27FC236}">
                <a16:creationId xmlns:a16="http://schemas.microsoft.com/office/drawing/2014/main" id="{A686D05E-EB50-88DD-0AC7-7D910F8BEAAB}"/>
              </a:ext>
            </a:extLst>
          </p:cNvPr>
          <p:cNvSpPr txBox="1">
            <a:spLocks noChangeArrowheads="1"/>
          </p:cNvSpPr>
          <p:nvPr/>
        </p:nvSpPr>
        <p:spPr bwMode="auto">
          <a:xfrm>
            <a:off x="395288" y="1168400"/>
            <a:ext cx="7977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 Every PRI a column of the Data Matrix is Populated</a:t>
            </a:r>
          </a:p>
          <a:p>
            <a:pPr>
              <a:spcBef>
                <a:spcPct val="0"/>
              </a:spcBef>
              <a:buFontTx/>
              <a:buNone/>
            </a:pPr>
            <a:r>
              <a:rPr lang="en-US" altLang="en-US" sz="1800"/>
              <a:t> Fast time samples are equivalent to target ranges</a:t>
            </a:r>
          </a:p>
          <a:p>
            <a:pPr>
              <a:spcBef>
                <a:spcPct val="0"/>
              </a:spcBef>
              <a:buFontTx/>
              <a:buNone/>
            </a:pPr>
            <a:r>
              <a:rPr lang="en-US" altLang="en-US" sz="1800"/>
              <a:t> Slow time represent the response of the environment in different PRI</a:t>
            </a:r>
          </a:p>
          <a:p>
            <a:pPr>
              <a:spcBef>
                <a:spcPct val="0"/>
              </a:spcBef>
              <a:buFontTx/>
              <a:buNone/>
            </a:pPr>
            <a:endParaRPr lang="en-US" altLang="en-US" sz="1800">
              <a:solidFill>
                <a:srgbClr val="FF0000"/>
              </a:solidFill>
            </a:endParaRPr>
          </a:p>
        </p:txBody>
      </p:sp>
      <p:sp>
        <p:nvSpPr>
          <p:cNvPr id="34818" name="TextBox 7">
            <a:extLst>
              <a:ext uri="{FF2B5EF4-FFF2-40B4-BE49-F238E27FC236}">
                <a16:creationId xmlns:a16="http://schemas.microsoft.com/office/drawing/2014/main" id="{2E104FEA-089B-5E69-770D-1728AF7F68BC}"/>
              </a:ext>
            </a:extLst>
          </p:cNvPr>
          <p:cNvSpPr txBox="1">
            <a:spLocks noChangeArrowheads="1"/>
          </p:cNvSpPr>
          <p:nvPr/>
        </p:nvSpPr>
        <p:spPr bwMode="auto">
          <a:xfrm>
            <a:off x="107950" y="260350"/>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Data Matrix</a:t>
            </a:r>
          </a:p>
        </p:txBody>
      </p:sp>
      <p:cxnSp>
        <p:nvCxnSpPr>
          <p:cNvPr id="18" name="Straight Arrow Connector 17">
            <a:extLst>
              <a:ext uri="{FF2B5EF4-FFF2-40B4-BE49-F238E27FC236}">
                <a16:creationId xmlns:a16="http://schemas.microsoft.com/office/drawing/2014/main" id="{01EC1E3A-9B63-81BF-7A28-DD3A33F05143}"/>
              </a:ext>
            </a:extLst>
          </p:cNvPr>
          <p:cNvCxnSpPr>
            <a:cxnSpLocks noChangeShapeType="1"/>
          </p:cNvCxnSpPr>
          <p:nvPr/>
        </p:nvCxnSpPr>
        <p:spPr bwMode="auto">
          <a:xfrm>
            <a:off x="1339850" y="5661025"/>
            <a:ext cx="5688013" cy="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p:spPr>
      </p:cxnSp>
      <p:sp>
        <p:nvSpPr>
          <p:cNvPr id="34820" name="TextBox 34">
            <a:extLst>
              <a:ext uri="{FF2B5EF4-FFF2-40B4-BE49-F238E27FC236}">
                <a16:creationId xmlns:a16="http://schemas.microsoft.com/office/drawing/2014/main" id="{5CCAEEEC-E33D-FE1D-49A1-594264B16A06}"/>
              </a:ext>
            </a:extLst>
          </p:cNvPr>
          <p:cNvSpPr txBox="1">
            <a:spLocks noChangeArrowheads="1"/>
          </p:cNvSpPr>
          <p:nvPr/>
        </p:nvSpPr>
        <p:spPr bwMode="auto">
          <a:xfrm>
            <a:off x="3619500" y="6092825"/>
            <a:ext cx="11287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a:t>Slow Time</a:t>
            </a:r>
          </a:p>
        </p:txBody>
      </p:sp>
      <p:cxnSp>
        <p:nvCxnSpPr>
          <p:cNvPr id="26" name="Straight Arrow Connector 25">
            <a:extLst>
              <a:ext uri="{FF2B5EF4-FFF2-40B4-BE49-F238E27FC236}">
                <a16:creationId xmlns:a16="http://schemas.microsoft.com/office/drawing/2014/main" id="{15396A4B-3C2A-A07B-93BD-6DDADAAF3C6C}"/>
              </a:ext>
            </a:extLst>
          </p:cNvPr>
          <p:cNvCxnSpPr>
            <a:cxnSpLocks noChangeShapeType="1"/>
          </p:cNvCxnSpPr>
          <p:nvPr/>
        </p:nvCxnSpPr>
        <p:spPr bwMode="auto">
          <a:xfrm flipH="1" flipV="1">
            <a:off x="1331913" y="2197100"/>
            <a:ext cx="7937" cy="3463925"/>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p:spPr>
      </p:cxnSp>
      <p:sp>
        <p:nvSpPr>
          <p:cNvPr id="34822" name="TextBox 27">
            <a:extLst>
              <a:ext uri="{FF2B5EF4-FFF2-40B4-BE49-F238E27FC236}">
                <a16:creationId xmlns:a16="http://schemas.microsoft.com/office/drawing/2014/main" id="{93CF680A-0F77-016D-F1BB-E9C299182FC0}"/>
              </a:ext>
            </a:extLst>
          </p:cNvPr>
          <p:cNvSpPr txBox="1">
            <a:spLocks noChangeArrowheads="1"/>
          </p:cNvSpPr>
          <p:nvPr/>
        </p:nvSpPr>
        <p:spPr bwMode="auto">
          <a:xfrm rot="-5400000">
            <a:off x="526257" y="3874294"/>
            <a:ext cx="10858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a:t>Fast Time</a:t>
            </a:r>
          </a:p>
        </p:txBody>
      </p:sp>
      <p:graphicFrame>
        <p:nvGraphicFramePr>
          <p:cNvPr id="3" name="Table 2">
            <a:extLst>
              <a:ext uri="{FF2B5EF4-FFF2-40B4-BE49-F238E27FC236}">
                <a16:creationId xmlns:a16="http://schemas.microsoft.com/office/drawing/2014/main" id="{78A64BFD-891D-3674-89E5-834C9E1B9907}"/>
              </a:ext>
            </a:extLst>
          </p:cNvPr>
          <p:cNvGraphicFramePr>
            <a:graphicFrameLocks noGrp="1"/>
          </p:cNvGraphicFramePr>
          <p:nvPr/>
        </p:nvGraphicFramePr>
        <p:xfrm>
          <a:off x="1811338" y="2705100"/>
          <a:ext cx="4776787" cy="2600325"/>
        </p:xfrm>
        <a:graphic>
          <a:graphicData uri="http://schemas.openxmlformats.org/drawingml/2006/table">
            <a:tbl>
              <a:tblPr/>
              <a:tblGrid>
                <a:gridCol w="477837">
                  <a:extLst>
                    <a:ext uri="{9D8B030D-6E8A-4147-A177-3AD203B41FA5}">
                      <a16:colId xmlns:a16="http://schemas.microsoft.com/office/drawing/2014/main" val="20000"/>
                    </a:ext>
                  </a:extLst>
                </a:gridCol>
                <a:gridCol w="477838">
                  <a:extLst>
                    <a:ext uri="{9D8B030D-6E8A-4147-A177-3AD203B41FA5}">
                      <a16:colId xmlns:a16="http://schemas.microsoft.com/office/drawing/2014/main" val="20001"/>
                    </a:ext>
                  </a:extLst>
                </a:gridCol>
                <a:gridCol w="477837">
                  <a:extLst>
                    <a:ext uri="{9D8B030D-6E8A-4147-A177-3AD203B41FA5}">
                      <a16:colId xmlns:a16="http://schemas.microsoft.com/office/drawing/2014/main" val="20002"/>
                    </a:ext>
                  </a:extLst>
                </a:gridCol>
                <a:gridCol w="477838">
                  <a:extLst>
                    <a:ext uri="{9D8B030D-6E8A-4147-A177-3AD203B41FA5}">
                      <a16:colId xmlns:a16="http://schemas.microsoft.com/office/drawing/2014/main" val="20003"/>
                    </a:ext>
                  </a:extLst>
                </a:gridCol>
                <a:gridCol w="477837">
                  <a:extLst>
                    <a:ext uri="{9D8B030D-6E8A-4147-A177-3AD203B41FA5}">
                      <a16:colId xmlns:a16="http://schemas.microsoft.com/office/drawing/2014/main" val="20004"/>
                    </a:ext>
                  </a:extLst>
                </a:gridCol>
                <a:gridCol w="477838">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477837">
                  <a:extLst>
                    <a:ext uri="{9D8B030D-6E8A-4147-A177-3AD203B41FA5}">
                      <a16:colId xmlns:a16="http://schemas.microsoft.com/office/drawing/2014/main" val="20007"/>
                    </a:ext>
                  </a:extLst>
                </a:gridCol>
                <a:gridCol w="477838">
                  <a:extLst>
                    <a:ext uri="{9D8B030D-6E8A-4147-A177-3AD203B41FA5}">
                      <a16:colId xmlns:a16="http://schemas.microsoft.com/office/drawing/2014/main" val="20008"/>
                    </a:ext>
                  </a:extLst>
                </a:gridCol>
                <a:gridCol w="477837">
                  <a:extLst>
                    <a:ext uri="{9D8B030D-6E8A-4147-A177-3AD203B41FA5}">
                      <a16:colId xmlns:a16="http://schemas.microsoft.com/office/drawing/2014/main" val="20009"/>
                    </a:ext>
                  </a:extLst>
                </a:gridCol>
              </a:tblGrid>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0"/>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1"/>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2"/>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3"/>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4"/>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5"/>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TextBox 7">
            <a:extLst>
              <a:ext uri="{FF2B5EF4-FFF2-40B4-BE49-F238E27FC236}">
                <a16:creationId xmlns:a16="http://schemas.microsoft.com/office/drawing/2014/main" id="{EC0A6AF2-4CBD-E1A6-E488-7520C116281B}"/>
              </a:ext>
            </a:extLst>
          </p:cNvPr>
          <p:cNvSpPr txBox="1">
            <a:spLocks noChangeArrowheads="1"/>
          </p:cNvSpPr>
          <p:nvPr/>
        </p:nvSpPr>
        <p:spPr bwMode="auto">
          <a:xfrm>
            <a:off x="107950" y="260350"/>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Data Matrix</a:t>
            </a:r>
          </a:p>
        </p:txBody>
      </p:sp>
      <p:cxnSp>
        <p:nvCxnSpPr>
          <p:cNvPr id="18" name="Straight Arrow Connector 17">
            <a:extLst>
              <a:ext uri="{FF2B5EF4-FFF2-40B4-BE49-F238E27FC236}">
                <a16:creationId xmlns:a16="http://schemas.microsoft.com/office/drawing/2014/main" id="{554A0447-CFFF-82A6-A459-7A0F0E6743BD}"/>
              </a:ext>
            </a:extLst>
          </p:cNvPr>
          <p:cNvCxnSpPr>
            <a:cxnSpLocks noChangeShapeType="1"/>
          </p:cNvCxnSpPr>
          <p:nvPr/>
        </p:nvCxnSpPr>
        <p:spPr bwMode="auto">
          <a:xfrm>
            <a:off x="1339850" y="4373563"/>
            <a:ext cx="5688013" cy="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p:spPr>
      </p:cxnSp>
      <p:sp>
        <p:nvSpPr>
          <p:cNvPr id="35843" name="TextBox 34">
            <a:extLst>
              <a:ext uri="{FF2B5EF4-FFF2-40B4-BE49-F238E27FC236}">
                <a16:creationId xmlns:a16="http://schemas.microsoft.com/office/drawing/2014/main" id="{38870761-D211-A89C-A4DA-906275587D3A}"/>
              </a:ext>
            </a:extLst>
          </p:cNvPr>
          <p:cNvSpPr txBox="1">
            <a:spLocks noChangeArrowheads="1"/>
          </p:cNvSpPr>
          <p:nvPr/>
        </p:nvSpPr>
        <p:spPr bwMode="auto">
          <a:xfrm>
            <a:off x="3619500" y="4805363"/>
            <a:ext cx="11287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a:t>Slow Time</a:t>
            </a:r>
          </a:p>
        </p:txBody>
      </p:sp>
      <p:cxnSp>
        <p:nvCxnSpPr>
          <p:cNvPr id="26" name="Straight Arrow Connector 25">
            <a:extLst>
              <a:ext uri="{FF2B5EF4-FFF2-40B4-BE49-F238E27FC236}">
                <a16:creationId xmlns:a16="http://schemas.microsoft.com/office/drawing/2014/main" id="{3CBE7DBF-E579-DAEE-2950-6084CDCCFF56}"/>
              </a:ext>
            </a:extLst>
          </p:cNvPr>
          <p:cNvCxnSpPr>
            <a:cxnSpLocks noChangeShapeType="1"/>
          </p:cNvCxnSpPr>
          <p:nvPr/>
        </p:nvCxnSpPr>
        <p:spPr bwMode="auto">
          <a:xfrm flipH="1" flipV="1">
            <a:off x="1331913" y="908050"/>
            <a:ext cx="7937" cy="346551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p:spPr>
      </p:cxnSp>
      <p:sp>
        <p:nvSpPr>
          <p:cNvPr id="35845" name="TextBox 27">
            <a:extLst>
              <a:ext uri="{FF2B5EF4-FFF2-40B4-BE49-F238E27FC236}">
                <a16:creationId xmlns:a16="http://schemas.microsoft.com/office/drawing/2014/main" id="{BD671236-B963-44C4-FE72-8A95BD2811C8}"/>
              </a:ext>
            </a:extLst>
          </p:cNvPr>
          <p:cNvSpPr txBox="1">
            <a:spLocks noChangeArrowheads="1"/>
          </p:cNvSpPr>
          <p:nvPr/>
        </p:nvSpPr>
        <p:spPr bwMode="auto">
          <a:xfrm rot="-5400000">
            <a:off x="526257" y="2586831"/>
            <a:ext cx="10858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a:t>Fast Time</a:t>
            </a:r>
          </a:p>
        </p:txBody>
      </p:sp>
      <p:graphicFrame>
        <p:nvGraphicFramePr>
          <p:cNvPr id="3" name="Table 2">
            <a:extLst>
              <a:ext uri="{FF2B5EF4-FFF2-40B4-BE49-F238E27FC236}">
                <a16:creationId xmlns:a16="http://schemas.microsoft.com/office/drawing/2014/main" id="{DAEF16B2-01F1-F602-713E-A756932ED1BE}"/>
              </a:ext>
            </a:extLst>
          </p:cNvPr>
          <p:cNvGraphicFramePr>
            <a:graphicFrameLocks noGrp="1"/>
          </p:cNvGraphicFramePr>
          <p:nvPr/>
        </p:nvGraphicFramePr>
        <p:xfrm>
          <a:off x="1811338" y="1417638"/>
          <a:ext cx="4776787" cy="2600325"/>
        </p:xfrm>
        <a:graphic>
          <a:graphicData uri="http://schemas.openxmlformats.org/drawingml/2006/table">
            <a:tbl>
              <a:tblPr/>
              <a:tblGrid>
                <a:gridCol w="477837">
                  <a:extLst>
                    <a:ext uri="{9D8B030D-6E8A-4147-A177-3AD203B41FA5}">
                      <a16:colId xmlns:a16="http://schemas.microsoft.com/office/drawing/2014/main" val="20000"/>
                    </a:ext>
                  </a:extLst>
                </a:gridCol>
                <a:gridCol w="477838">
                  <a:extLst>
                    <a:ext uri="{9D8B030D-6E8A-4147-A177-3AD203B41FA5}">
                      <a16:colId xmlns:a16="http://schemas.microsoft.com/office/drawing/2014/main" val="20001"/>
                    </a:ext>
                  </a:extLst>
                </a:gridCol>
                <a:gridCol w="477837">
                  <a:extLst>
                    <a:ext uri="{9D8B030D-6E8A-4147-A177-3AD203B41FA5}">
                      <a16:colId xmlns:a16="http://schemas.microsoft.com/office/drawing/2014/main" val="20002"/>
                    </a:ext>
                  </a:extLst>
                </a:gridCol>
                <a:gridCol w="477838">
                  <a:extLst>
                    <a:ext uri="{9D8B030D-6E8A-4147-A177-3AD203B41FA5}">
                      <a16:colId xmlns:a16="http://schemas.microsoft.com/office/drawing/2014/main" val="20003"/>
                    </a:ext>
                  </a:extLst>
                </a:gridCol>
                <a:gridCol w="477837">
                  <a:extLst>
                    <a:ext uri="{9D8B030D-6E8A-4147-A177-3AD203B41FA5}">
                      <a16:colId xmlns:a16="http://schemas.microsoft.com/office/drawing/2014/main" val="20004"/>
                    </a:ext>
                  </a:extLst>
                </a:gridCol>
                <a:gridCol w="477838">
                  <a:extLst>
                    <a:ext uri="{9D8B030D-6E8A-4147-A177-3AD203B41FA5}">
                      <a16:colId xmlns:a16="http://schemas.microsoft.com/office/drawing/2014/main" val="20005"/>
                    </a:ext>
                  </a:extLst>
                </a:gridCol>
                <a:gridCol w="476250">
                  <a:extLst>
                    <a:ext uri="{9D8B030D-6E8A-4147-A177-3AD203B41FA5}">
                      <a16:colId xmlns:a16="http://schemas.microsoft.com/office/drawing/2014/main" val="20006"/>
                    </a:ext>
                  </a:extLst>
                </a:gridCol>
                <a:gridCol w="477837">
                  <a:extLst>
                    <a:ext uri="{9D8B030D-6E8A-4147-A177-3AD203B41FA5}">
                      <a16:colId xmlns:a16="http://schemas.microsoft.com/office/drawing/2014/main" val="20007"/>
                    </a:ext>
                  </a:extLst>
                </a:gridCol>
                <a:gridCol w="477838">
                  <a:extLst>
                    <a:ext uri="{9D8B030D-6E8A-4147-A177-3AD203B41FA5}">
                      <a16:colId xmlns:a16="http://schemas.microsoft.com/office/drawing/2014/main" val="20008"/>
                    </a:ext>
                  </a:extLst>
                </a:gridCol>
                <a:gridCol w="477837">
                  <a:extLst>
                    <a:ext uri="{9D8B030D-6E8A-4147-A177-3AD203B41FA5}">
                      <a16:colId xmlns:a16="http://schemas.microsoft.com/office/drawing/2014/main" val="20009"/>
                    </a:ext>
                  </a:extLst>
                </a:gridCol>
              </a:tblGrid>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0"/>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1"/>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B7B8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B7B8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B7B8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FF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FF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B7B8C"/>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FF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FF0000"/>
                        </a:solidFill>
                        <a:effectLst/>
                        <a:latin typeface="Arial" panose="020B0604020202020204" pitchFamily="34" charset="0"/>
                        <a:cs typeface="Arial" panose="020B0604020202020204" pitchFamily="34" charset="0"/>
                      </a:endParaRPr>
                    </a:p>
                  </a:txBody>
                  <a:tcPr horzOverflow="overflow">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2"/>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3"/>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4"/>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5"/>
                  </a:ext>
                </a:extLst>
              </a:tr>
              <a:tr h="3714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FF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defRPr>
                          <a:solidFill>
                            <a:schemeClr val="tx1"/>
                          </a:solidFill>
                          <a:latin typeface="Arial" panose="020B0604020202020204" pitchFamily="34" charset="0"/>
                          <a:cs typeface="Arial" panose="020B0604020202020204" pitchFamily="34" charset="0"/>
                        </a:defRPr>
                      </a:lvl4pPr>
                      <a:lvl5pPr marL="2057400" indent="-228600">
                        <a:spcBef>
                          <a:spcPct val="20000"/>
                        </a:spcBef>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4597A0"/>
                    </a:solidFill>
                  </a:tcPr>
                </a:tc>
                <a:extLst>
                  <a:ext uri="{0D108BD9-81ED-4DB2-BD59-A6C34878D82A}">
                    <a16:rowId xmlns:a16="http://schemas.microsoft.com/office/drawing/2014/main" val="10006"/>
                  </a:ext>
                </a:extLst>
              </a:tr>
            </a:tbl>
          </a:graphicData>
        </a:graphic>
      </p:graphicFrame>
      <p:grpSp>
        <p:nvGrpSpPr>
          <p:cNvPr id="72" name="Group 71">
            <a:extLst>
              <a:ext uri="{FF2B5EF4-FFF2-40B4-BE49-F238E27FC236}">
                <a16:creationId xmlns:a16="http://schemas.microsoft.com/office/drawing/2014/main" id="{1DBC16AC-AA17-42E0-FE1E-9B64AF57365F}"/>
              </a:ext>
            </a:extLst>
          </p:cNvPr>
          <p:cNvGrpSpPr>
            <a:grpSpLocks/>
          </p:cNvGrpSpPr>
          <p:nvPr/>
        </p:nvGrpSpPr>
        <p:grpSpPr bwMode="auto">
          <a:xfrm>
            <a:off x="1166813" y="4113213"/>
            <a:ext cx="2808287" cy="2389187"/>
            <a:chOff x="1166829" y="4112555"/>
            <a:chExt cx="2808312" cy="2389533"/>
          </a:xfrm>
        </p:grpSpPr>
        <p:cxnSp>
          <p:nvCxnSpPr>
            <p:cNvPr id="9" name="Straight Arrow Connector 8">
              <a:extLst>
                <a:ext uri="{FF2B5EF4-FFF2-40B4-BE49-F238E27FC236}">
                  <a16:creationId xmlns:a16="http://schemas.microsoft.com/office/drawing/2014/main" id="{6C821FA4-4F8B-1D01-2027-A8ADB35C901B}"/>
                </a:ext>
              </a:extLst>
            </p:cNvPr>
            <p:cNvCxnSpPr>
              <a:cxnSpLocks noChangeShapeType="1"/>
            </p:cNvCxnSpPr>
            <p:nvPr/>
          </p:nvCxnSpPr>
          <p:spPr bwMode="auto">
            <a:xfrm flipH="1">
              <a:off x="1377968" y="4112555"/>
              <a:ext cx="692156" cy="1846529"/>
            </a:xfrm>
            <a:prstGeom prst="straightConnector1">
              <a:avLst/>
            </a:prstGeom>
            <a:noFill/>
            <a:ln w="25400">
              <a:solidFill>
                <a:srgbClr val="0070C0"/>
              </a:solidFill>
              <a:round/>
              <a:headEnd/>
              <a:tailEnd type="arrow" w="med" len="med"/>
            </a:ln>
            <a:effectLst>
              <a:outerShdw blurRad="40000" dist="20000" dir="5400000" rotWithShape="0">
                <a:srgbClr val="808080">
                  <a:alpha val="37999"/>
                </a:srgbClr>
              </a:outerShdw>
            </a:effectLst>
          </p:spPr>
        </p:cxnSp>
        <p:cxnSp>
          <p:nvCxnSpPr>
            <p:cNvPr id="15" name="Straight Arrow Connector 14">
              <a:extLst>
                <a:ext uri="{FF2B5EF4-FFF2-40B4-BE49-F238E27FC236}">
                  <a16:creationId xmlns:a16="http://schemas.microsoft.com/office/drawing/2014/main" id="{1A114410-5DE8-75AA-3E0B-1C0D87A6B285}"/>
                </a:ext>
              </a:extLst>
            </p:cNvPr>
            <p:cNvCxnSpPr>
              <a:cxnSpLocks noChangeShapeType="1"/>
            </p:cNvCxnSpPr>
            <p:nvPr/>
          </p:nvCxnSpPr>
          <p:spPr bwMode="auto">
            <a:xfrm flipV="1">
              <a:off x="1166829" y="5146167"/>
              <a:ext cx="0" cy="995507"/>
            </a:xfrm>
            <a:prstGeom prst="straightConnector1">
              <a:avLst/>
            </a:prstGeom>
            <a:noFill/>
            <a:ln w="25400">
              <a:solidFill>
                <a:srgbClr val="0070C0"/>
              </a:solidFill>
              <a:round/>
              <a:headEnd/>
              <a:tailEnd type="arrow" w="med" len="med"/>
            </a:ln>
            <a:effectLst>
              <a:outerShdw blurRad="40000" dist="20000" dir="5400000" rotWithShape="0">
                <a:srgbClr val="808080">
                  <a:alpha val="37999"/>
                </a:srgbClr>
              </a:outerShdw>
            </a:effectLst>
          </p:spPr>
        </p:cxnSp>
        <p:cxnSp>
          <p:nvCxnSpPr>
            <p:cNvPr id="16" name="Straight Arrow Connector 15">
              <a:extLst>
                <a:ext uri="{FF2B5EF4-FFF2-40B4-BE49-F238E27FC236}">
                  <a16:creationId xmlns:a16="http://schemas.microsoft.com/office/drawing/2014/main" id="{D0F6B395-31B2-16D5-99A2-54E8731F5746}"/>
                </a:ext>
              </a:extLst>
            </p:cNvPr>
            <p:cNvCxnSpPr>
              <a:cxnSpLocks noChangeShapeType="1"/>
            </p:cNvCxnSpPr>
            <p:nvPr/>
          </p:nvCxnSpPr>
          <p:spPr bwMode="auto">
            <a:xfrm>
              <a:off x="1166829" y="6141674"/>
              <a:ext cx="2808312" cy="0"/>
            </a:xfrm>
            <a:prstGeom prst="straightConnector1">
              <a:avLst/>
            </a:prstGeom>
            <a:noFill/>
            <a:ln w="25400">
              <a:solidFill>
                <a:srgbClr val="0070C0"/>
              </a:solidFill>
              <a:round/>
              <a:headEnd/>
              <a:tailEnd type="arrow" w="med" len="med"/>
            </a:ln>
            <a:effectLst>
              <a:outerShdw blurRad="40000" dist="20000" dir="5400000" rotWithShape="0">
                <a:srgbClr val="808080">
                  <a:alpha val="37999"/>
                </a:srgbClr>
              </a:outerShdw>
            </a:effectLst>
          </p:spPr>
        </p:cxnSp>
        <p:cxnSp>
          <p:nvCxnSpPr>
            <p:cNvPr id="19" name="Straight Arrow Connector 18">
              <a:extLst>
                <a:ext uri="{FF2B5EF4-FFF2-40B4-BE49-F238E27FC236}">
                  <a16:creationId xmlns:a16="http://schemas.microsoft.com/office/drawing/2014/main" id="{485E8C5C-B523-7F98-6EDE-EB14DECC3040}"/>
                </a:ext>
              </a:extLst>
            </p:cNvPr>
            <p:cNvCxnSpPr>
              <a:cxnSpLocks noChangeShapeType="1"/>
            </p:cNvCxnSpPr>
            <p:nvPr/>
          </p:nvCxnSpPr>
          <p:spPr bwMode="auto">
            <a:xfrm flipV="1">
              <a:off x="1287480" y="6009892"/>
              <a:ext cx="455616" cy="14290"/>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21" name="Straight Arrow Connector 20">
              <a:extLst>
                <a:ext uri="{FF2B5EF4-FFF2-40B4-BE49-F238E27FC236}">
                  <a16:creationId xmlns:a16="http://schemas.microsoft.com/office/drawing/2014/main" id="{A32D9F02-411C-B3A4-A7EA-760B2003636E}"/>
                </a:ext>
              </a:extLst>
            </p:cNvPr>
            <p:cNvCxnSpPr>
              <a:cxnSpLocks noChangeShapeType="1"/>
            </p:cNvCxnSpPr>
            <p:nvPr/>
          </p:nvCxnSpPr>
          <p:spPr bwMode="auto">
            <a:xfrm flipV="1">
              <a:off x="1719284" y="5995603"/>
              <a:ext cx="455616" cy="14289"/>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22" name="Straight Arrow Connector 21">
              <a:extLst>
                <a:ext uri="{FF2B5EF4-FFF2-40B4-BE49-F238E27FC236}">
                  <a16:creationId xmlns:a16="http://schemas.microsoft.com/office/drawing/2014/main" id="{6F7A5E0D-49BD-9DB1-1B91-1380F0B9AE55}"/>
                </a:ext>
              </a:extLst>
            </p:cNvPr>
            <p:cNvCxnSpPr>
              <a:cxnSpLocks noChangeShapeType="1"/>
            </p:cNvCxnSpPr>
            <p:nvPr/>
          </p:nvCxnSpPr>
          <p:spPr bwMode="auto">
            <a:xfrm>
              <a:off x="2174900" y="6009892"/>
              <a:ext cx="431804" cy="36518"/>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25" name="Straight Arrow Connector 24">
              <a:extLst>
                <a:ext uri="{FF2B5EF4-FFF2-40B4-BE49-F238E27FC236}">
                  <a16:creationId xmlns:a16="http://schemas.microsoft.com/office/drawing/2014/main" id="{254D2E2B-ED19-3E42-DDA2-4517EAA1FFF1}"/>
                </a:ext>
              </a:extLst>
            </p:cNvPr>
            <p:cNvCxnSpPr>
              <a:cxnSpLocks noChangeShapeType="1"/>
            </p:cNvCxnSpPr>
            <p:nvPr/>
          </p:nvCxnSpPr>
          <p:spPr bwMode="auto">
            <a:xfrm flipV="1">
              <a:off x="2571779" y="6062287"/>
              <a:ext cx="454029" cy="14289"/>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27" name="Straight Arrow Connector 26">
              <a:extLst>
                <a:ext uri="{FF2B5EF4-FFF2-40B4-BE49-F238E27FC236}">
                  <a16:creationId xmlns:a16="http://schemas.microsoft.com/office/drawing/2014/main" id="{DA1D432D-7D36-7C7B-D8FE-BF623BB57D47}"/>
                </a:ext>
              </a:extLst>
            </p:cNvPr>
            <p:cNvCxnSpPr>
              <a:cxnSpLocks noChangeShapeType="1"/>
            </p:cNvCxnSpPr>
            <p:nvPr/>
          </p:nvCxnSpPr>
          <p:spPr bwMode="auto">
            <a:xfrm flipV="1">
              <a:off x="2976595" y="5138229"/>
              <a:ext cx="277814" cy="924059"/>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29" name="Straight Arrow Connector 28">
              <a:extLst>
                <a:ext uri="{FF2B5EF4-FFF2-40B4-BE49-F238E27FC236}">
                  <a16:creationId xmlns:a16="http://schemas.microsoft.com/office/drawing/2014/main" id="{CA27C85A-CDBC-AFC6-3B49-FD89D39C4800}"/>
                </a:ext>
              </a:extLst>
            </p:cNvPr>
            <p:cNvCxnSpPr>
              <a:cxnSpLocks noChangeShapeType="1"/>
            </p:cNvCxnSpPr>
            <p:nvPr/>
          </p:nvCxnSpPr>
          <p:spPr bwMode="auto">
            <a:xfrm>
              <a:off x="3254410" y="5160457"/>
              <a:ext cx="195265" cy="914532"/>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30" name="Straight Arrow Connector 29">
              <a:extLst>
                <a:ext uri="{FF2B5EF4-FFF2-40B4-BE49-F238E27FC236}">
                  <a16:creationId xmlns:a16="http://schemas.microsoft.com/office/drawing/2014/main" id="{960719E3-1FEF-AF46-6256-F390181B3577}"/>
                </a:ext>
              </a:extLst>
            </p:cNvPr>
            <p:cNvCxnSpPr>
              <a:cxnSpLocks noChangeShapeType="1"/>
            </p:cNvCxnSpPr>
            <p:nvPr/>
          </p:nvCxnSpPr>
          <p:spPr bwMode="auto">
            <a:xfrm flipV="1">
              <a:off x="3432211" y="6073401"/>
              <a:ext cx="454029" cy="12702"/>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sp>
          <p:nvSpPr>
            <p:cNvPr id="35988" name="TextBox 30">
              <a:extLst>
                <a:ext uri="{FF2B5EF4-FFF2-40B4-BE49-F238E27FC236}">
                  <a16:creationId xmlns:a16="http://schemas.microsoft.com/office/drawing/2014/main" id="{C9087B45-6EC6-9BC8-375B-AAA5F4BF9CAD}"/>
                </a:ext>
              </a:extLst>
            </p:cNvPr>
            <p:cNvSpPr txBox="1">
              <a:spLocks noChangeArrowheads="1"/>
            </p:cNvSpPr>
            <p:nvPr/>
          </p:nvSpPr>
          <p:spPr bwMode="auto">
            <a:xfrm>
              <a:off x="2028240" y="6163534"/>
              <a:ext cx="10854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a:t>Fast Time</a:t>
              </a:r>
            </a:p>
          </p:txBody>
        </p:sp>
      </p:grpSp>
      <p:grpSp>
        <p:nvGrpSpPr>
          <p:cNvPr id="74" name="Group 73">
            <a:extLst>
              <a:ext uri="{FF2B5EF4-FFF2-40B4-BE49-F238E27FC236}">
                <a16:creationId xmlns:a16="http://schemas.microsoft.com/office/drawing/2014/main" id="{7741F96B-03A9-95A1-7EDE-20A5DFDB026D}"/>
              </a:ext>
            </a:extLst>
          </p:cNvPr>
          <p:cNvGrpSpPr>
            <a:grpSpLocks/>
          </p:cNvGrpSpPr>
          <p:nvPr/>
        </p:nvGrpSpPr>
        <p:grpSpPr bwMode="auto">
          <a:xfrm>
            <a:off x="5651500" y="2347913"/>
            <a:ext cx="3024188" cy="3940175"/>
            <a:chOff x="5652120" y="2348029"/>
            <a:chExt cx="3024336" cy="3939805"/>
          </a:xfrm>
        </p:grpSpPr>
        <p:grpSp>
          <p:nvGrpSpPr>
            <p:cNvPr id="35966" name="Group 72">
              <a:extLst>
                <a:ext uri="{FF2B5EF4-FFF2-40B4-BE49-F238E27FC236}">
                  <a16:creationId xmlns:a16="http://schemas.microsoft.com/office/drawing/2014/main" id="{EA27EEF0-3345-0DDD-8A98-5027B67A9B18}"/>
                </a:ext>
              </a:extLst>
            </p:cNvPr>
            <p:cNvGrpSpPr>
              <a:grpSpLocks/>
            </p:cNvGrpSpPr>
            <p:nvPr/>
          </p:nvGrpSpPr>
          <p:grpSpPr bwMode="auto">
            <a:xfrm>
              <a:off x="5652120" y="2364624"/>
              <a:ext cx="3024336" cy="3923210"/>
              <a:chOff x="5652120" y="2364624"/>
              <a:chExt cx="3024336" cy="3923210"/>
            </a:xfrm>
          </p:grpSpPr>
          <p:cxnSp>
            <p:nvCxnSpPr>
              <p:cNvPr id="32" name="Straight Arrow Connector 31">
                <a:extLst>
                  <a:ext uri="{FF2B5EF4-FFF2-40B4-BE49-F238E27FC236}">
                    <a16:creationId xmlns:a16="http://schemas.microsoft.com/office/drawing/2014/main" id="{6E97576E-8C24-3CFA-E72B-C74C8F8F2F45}"/>
                  </a:ext>
                </a:extLst>
              </p:cNvPr>
              <p:cNvCxnSpPr>
                <a:cxnSpLocks noChangeShapeType="1"/>
              </p:cNvCxnSpPr>
              <p:nvPr/>
            </p:nvCxnSpPr>
            <p:spPr bwMode="auto">
              <a:xfrm flipV="1">
                <a:off x="5652120" y="4954459"/>
                <a:ext cx="0" cy="995269"/>
              </a:xfrm>
              <a:prstGeom prst="straightConnector1">
                <a:avLst/>
              </a:prstGeom>
              <a:noFill/>
              <a:ln w="25400">
                <a:solidFill>
                  <a:srgbClr val="0070C0"/>
                </a:solidFill>
                <a:round/>
                <a:headEnd/>
                <a:tailEnd type="arrow" w="med" len="med"/>
              </a:ln>
              <a:effectLst>
                <a:outerShdw blurRad="40000" dist="20000" dir="5400000" rotWithShape="0">
                  <a:srgbClr val="808080">
                    <a:alpha val="37999"/>
                  </a:srgbClr>
                </a:outerShdw>
              </a:effectLst>
            </p:spPr>
          </p:cxnSp>
          <p:cxnSp>
            <p:nvCxnSpPr>
              <p:cNvPr id="33" name="Straight Arrow Connector 32">
                <a:extLst>
                  <a:ext uri="{FF2B5EF4-FFF2-40B4-BE49-F238E27FC236}">
                    <a16:creationId xmlns:a16="http://schemas.microsoft.com/office/drawing/2014/main" id="{EDD32F72-0BAE-A788-3CC3-0D6091A1E366}"/>
                  </a:ext>
                </a:extLst>
              </p:cNvPr>
              <p:cNvCxnSpPr>
                <a:cxnSpLocks noChangeShapeType="1"/>
              </p:cNvCxnSpPr>
              <p:nvPr/>
            </p:nvCxnSpPr>
            <p:spPr bwMode="auto">
              <a:xfrm>
                <a:off x="5652120" y="5949728"/>
                <a:ext cx="2808425" cy="0"/>
              </a:xfrm>
              <a:prstGeom prst="straightConnector1">
                <a:avLst/>
              </a:prstGeom>
              <a:noFill/>
              <a:ln w="25400">
                <a:solidFill>
                  <a:srgbClr val="0070C0"/>
                </a:solidFill>
                <a:round/>
                <a:headEnd/>
                <a:tailEnd type="arrow" w="med" len="med"/>
              </a:ln>
              <a:effectLst>
                <a:outerShdw blurRad="40000" dist="20000" dir="5400000" rotWithShape="0">
                  <a:srgbClr val="808080">
                    <a:alpha val="37999"/>
                  </a:srgbClr>
                </a:outerShdw>
              </a:effectLst>
            </p:spPr>
          </p:cxnSp>
          <p:cxnSp>
            <p:nvCxnSpPr>
              <p:cNvPr id="34" name="Straight Arrow Connector 33">
                <a:extLst>
                  <a:ext uri="{FF2B5EF4-FFF2-40B4-BE49-F238E27FC236}">
                    <a16:creationId xmlns:a16="http://schemas.microsoft.com/office/drawing/2014/main" id="{FB50615E-15F5-AC8D-2EB5-98E5FDC146E0}"/>
                  </a:ext>
                </a:extLst>
              </p:cNvPr>
              <p:cNvCxnSpPr>
                <a:cxnSpLocks noChangeShapeType="1"/>
              </p:cNvCxnSpPr>
              <p:nvPr/>
            </p:nvCxnSpPr>
            <p:spPr bwMode="auto">
              <a:xfrm flipV="1">
                <a:off x="5750550" y="5067161"/>
                <a:ext cx="454047" cy="12699"/>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36" name="Straight Arrow Connector 35">
                <a:extLst>
                  <a:ext uri="{FF2B5EF4-FFF2-40B4-BE49-F238E27FC236}">
                    <a16:creationId xmlns:a16="http://schemas.microsoft.com/office/drawing/2014/main" id="{3B14356D-1E93-9DBF-311A-68EEE92B7417}"/>
                  </a:ext>
                </a:extLst>
              </p:cNvPr>
              <p:cNvCxnSpPr>
                <a:cxnSpLocks noChangeShapeType="1"/>
              </p:cNvCxnSpPr>
              <p:nvPr/>
            </p:nvCxnSpPr>
            <p:spPr bwMode="auto">
              <a:xfrm>
                <a:off x="6204597" y="5070335"/>
                <a:ext cx="455635" cy="101590"/>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37" name="Straight Arrow Connector 36">
                <a:extLst>
                  <a:ext uri="{FF2B5EF4-FFF2-40B4-BE49-F238E27FC236}">
                    <a16:creationId xmlns:a16="http://schemas.microsoft.com/office/drawing/2014/main" id="{DB2D36EE-0BD4-E84F-448E-37A8A84F26FA}"/>
                  </a:ext>
                </a:extLst>
              </p:cNvPr>
              <p:cNvCxnSpPr>
                <a:cxnSpLocks noChangeShapeType="1"/>
              </p:cNvCxnSpPr>
              <p:nvPr/>
            </p:nvCxnSpPr>
            <p:spPr bwMode="auto">
              <a:xfrm flipV="1">
                <a:off x="6645944" y="5063986"/>
                <a:ext cx="419121" cy="90480"/>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38" name="Straight Arrow Connector 37">
                <a:extLst>
                  <a:ext uri="{FF2B5EF4-FFF2-40B4-BE49-F238E27FC236}">
                    <a16:creationId xmlns:a16="http://schemas.microsoft.com/office/drawing/2014/main" id="{AE03A495-C106-C46E-0449-4E487D84031D}"/>
                  </a:ext>
                </a:extLst>
              </p:cNvPr>
              <p:cNvCxnSpPr>
                <a:cxnSpLocks noChangeShapeType="1"/>
              </p:cNvCxnSpPr>
              <p:nvPr/>
            </p:nvCxnSpPr>
            <p:spPr bwMode="auto">
              <a:xfrm flipV="1">
                <a:off x="7042838" y="5062399"/>
                <a:ext cx="455635" cy="14286"/>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39" name="Straight Arrow Connector 38">
                <a:extLst>
                  <a:ext uri="{FF2B5EF4-FFF2-40B4-BE49-F238E27FC236}">
                    <a16:creationId xmlns:a16="http://schemas.microsoft.com/office/drawing/2014/main" id="{71760D45-A304-C855-FA05-E1DE8F7E6EB1}"/>
                  </a:ext>
                </a:extLst>
              </p:cNvPr>
              <p:cNvCxnSpPr>
                <a:cxnSpLocks noChangeShapeType="1"/>
              </p:cNvCxnSpPr>
              <p:nvPr/>
            </p:nvCxnSpPr>
            <p:spPr bwMode="auto">
              <a:xfrm>
                <a:off x="7506411" y="5063986"/>
                <a:ext cx="504850" cy="125401"/>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cxnSp>
            <p:nvCxnSpPr>
              <p:cNvPr id="40" name="Straight Arrow Connector 39">
                <a:extLst>
                  <a:ext uri="{FF2B5EF4-FFF2-40B4-BE49-F238E27FC236}">
                    <a16:creationId xmlns:a16="http://schemas.microsoft.com/office/drawing/2014/main" id="{A202138F-6070-A05C-65CA-C768164D05A0}"/>
                  </a:ext>
                </a:extLst>
              </p:cNvPr>
              <p:cNvCxnSpPr>
                <a:cxnSpLocks noChangeShapeType="1"/>
              </p:cNvCxnSpPr>
              <p:nvPr/>
            </p:nvCxnSpPr>
            <p:spPr bwMode="auto">
              <a:xfrm flipV="1">
                <a:off x="8011260" y="5163989"/>
                <a:ext cx="665196" cy="25398"/>
              </a:xfrm>
              <a:prstGeom prst="straightConnector1">
                <a:avLst/>
              </a:prstGeom>
              <a:noFill/>
              <a:ln w="25400">
                <a:solidFill>
                  <a:srgbClr val="0D0D0D"/>
                </a:solidFill>
                <a:round/>
                <a:headEnd/>
                <a:tailEnd/>
              </a:ln>
              <a:effectLst>
                <a:outerShdw blurRad="40000" dist="20000" dir="5400000" rotWithShape="0">
                  <a:srgbClr val="808080">
                    <a:alpha val="37999"/>
                  </a:srgbClr>
                </a:outerShdw>
              </a:effectLst>
            </p:spPr>
          </p:cxnSp>
          <p:sp>
            <p:nvSpPr>
              <p:cNvPr id="35976" name="TextBox 41">
                <a:extLst>
                  <a:ext uri="{FF2B5EF4-FFF2-40B4-BE49-F238E27FC236}">
                    <a16:creationId xmlns:a16="http://schemas.microsoft.com/office/drawing/2014/main" id="{171A495B-8F24-8CD2-E6A1-8DF4EE7E747C}"/>
                  </a:ext>
                </a:extLst>
              </p:cNvPr>
              <p:cNvSpPr txBox="1">
                <a:spLocks noChangeArrowheads="1"/>
              </p:cNvSpPr>
              <p:nvPr/>
            </p:nvSpPr>
            <p:spPr bwMode="auto">
              <a:xfrm>
                <a:off x="6506208" y="5949280"/>
                <a:ext cx="1074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600"/>
                  <a:t>SlowTime</a:t>
                </a:r>
              </a:p>
            </p:txBody>
          </p:sp>
          <p:cxnSp>
            <p:nvCxnSpPr>
              <p:cNvPr id="52" name="Straight Arrow Connector 51">
                <a:extLst>
                  <a:ext uri="{FF2B5EF4-FFF2-40B4-BE49-F238E27FC236}">
                    <a16:creationId xmlns:a16="http://schemas.microsoft.com/office/drawing/2014/main" id="{9AB60066-C938-3327-E955-EC9586100BBC}"/>
                  </a:ext>
                </a:extLst>
              </p:cNvPr>
              <p:cNvCxnSpPr>
                <a:cxnSpLocks noChangeShapeType="1"/>
              </p:cNvCxnSpPr>
              <p:nvPr/>
            </p:nvCxnSpPr>
            <p:spPr bwMode="auto">
              <a:xfrm flipH="1">
                <a:off x="5847393" y="2363902"/>
                <a:ext cx="2141642" cy="2611192"/>
              </a:xfrm>
              <a:prstGeom prst="straightConnector1">
                <a:avLst/>
              </a:prstGeom>
              <a:noFill/>
              <a:ln w="25400">
                <a:solidFill>
                  <a:srgbClr val="0070C0"/>
                </a:solidFill>
                <a:round/>
                <a:headEnd/>
                <a:tailEnd type="arrow" w="med" len="med"/>
              </a:ln>
              <a:effectLst>
                <a:outerShdw blurRad="40000" dist="20000" dir="5400000" rotWithShape="0">
                  <a:srgbClr val="808080">
                    <a:alpha val="37999"/>
                  </a:srgbClr>
                </a:outerShdw>
              </a:effectLst>
            </p:spPr>
          </p:cxnSp>
        </p:grpSp>
        <p:cxnSp>
          <p:nvCxnSpPr>
            <p:cNvPr id="56" name="Straight Arrow Connector 55">
              <a:extLst>
                <a:ext uri="{FF2B5EF4-FFF2-40B4-BE49-F238E27FC236}">
                  <a16:creationId xmlns:a16="http://schemas.microsoft.com/office/drawing/2014/main" id="{F436F520-7900-2E25-A2D5-81FD44084C4B}"/>
                </a:ext>
              </a:extLst>
            </p:cNvPr>
            <p:cNvCxnSpPr>
              <a:cxnSpLocks noChangeShapeType="1"/>
            </p:cNvCxnSpPr>
            <p:nvPr/>
          </p:nvCxnSpPr>
          <p:spPr bwMode="auto">
            <a:xfrm>
              <a:off x="6614192" y="2348029"/>
              <a:ext cx="1397068" cy="19048"/>
            </a:xfrm>
            <a:prstGeom prst="straightConnector1">
              <a:avLst/>
            </a:prstGeom>
            <a:noFill/>
            <a:ln w="25400">
              <a:solidFill>
                <a:srgbClr val="0070C0"/>
              </a:solidFill>
              <a:round/>
              <a:headEnd/>
              <a:tailEnd/>
            </a:ln>
            <a:effectLst>
              <a:outerShdw blurRad="40000" dist="20000" dir="5400000" rotWithShape="0">
                <a:srgbClr val="808080">
                  <a:alpha val="37999"/>
                </a:srgbClr>
              </a:outerShdw>
            </a:effec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7">
            <a:extLst>
              <a:ext uri="{FF2B5EF4-FFF2-40B4-BE49-F238E27FC236}">
                <a16:creationId xmlns:a16="http://schemas.microsoft.com/office/drawing/2014/main" id="{A3711F03-9956-F963-09A4-7B6B2D5A9F68}"/>
              </a:ext>
            </a:extLst>
          </p:cNvPr>
          <p:cNvSpPr txBox="1">
            <a:spLocks noChangeArrowheads="1"/>
          </p:cNvSpPr>
          <p:nvPr/>
        </p:nvSpPr>
        <p:spPr bwMode="auto">
          <a:xfrm>
            <a:off x="107950" y="260350"/>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Radar Equation</a:t>
            </a:r>
          </a:p>
        </p:txBody>
      </p:sp>
      <p:pic>
        <p:nvPicPr>
          <p:cNvPr id="36866" name="Picture 4" descr="latex-image-1.pdf">
            <a:extLst>
              <a:ext uri="{FF2B5EF4-FFF2-40B4-BE49-F238E27FC236}">
                <a16:creationId xmlns:a16="http://schemas.microsoft.com/office/drawing/2014/main" id="{E1022991-9FC0-3321-211E-E01144A565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1470025"/>
            <a:ext cx="37195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Immagine 2">
            <a:extLst>
              <a:ext uri="{FF2B5EF4-FFF2-40B4-BE49-F238E27FC236}">
                <a16:creationId xmlns:a16="http://schemas.microsoft.com/office/drawing/2014/main" id="{937002F9-53D4-72A1-FB40-F6CDE8CA2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752725"/>
            <a:ext cx="820896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CasellaDiTesto 1">
            <a:extLst>
              <a:ext uri="{FF2B5EF4-FFF2-40B4-BE49-F238E27FC236}">
                <a16:creationId xmlns:a16="http://schemas.microsoft.com/office/drawing/2014/main" id="{2FBC8D2F-3C4C-45A7-D341-923DC9AA6E9F}"/>
              </a:ext>
            </a:extLst>
          </p:cNvPr>
          <p:cNvSpPr txBox="1">
            <a:spLocks noChangeArrowheads="1"/>
          </p:cNvSpPr>
          <p:nvPr/>
        </p:nvSpPr>
        <p:spPr bwMode="auto">
          <a:xfrm>
            <a:off x="4211638" y="1830388"/>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en-US" sz="1200"/>
              <a:t>4</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2">
            <a:extLst>
              <a:ext uri="{FF2B5EF4-FFF2-40B4-BE49-F238E27FC236}">
                <a16:creationId xmlns:a16="http://schemas.microsoft.com/office/drawing/2014/main" id="{16A54F1F-2B70-156D-10CC-8FAD2171F624}"/>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History- Before Radars</a:t>
            </a:r>
          </a:p>
        </p:txBody>
      </p:sp>
      <p:pic>
        <p:nvPicPr>
          <p:cNvPr id="21506" name="Picture 4">
            <a:extLst>
              <a:ext uri="{FF2B5EF4-FFF2-40B4-BE49-F238E27FC236}">
                <a16:creationId xmlns:a16="http://schemas.microsoft.com/office/drawing/2014/main" id="{840B2B5A-AA33-9047-B2F5-E114CB6F12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271588"/>
            <a:ext cx="3825875" cy="558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8">
            <a:extLst>
              <a:ext uri="{FF2B5EF4-FFF2-40B4-BE49-F238E27FC236}">
                <a16:creationId xmlns:a16="http://schemas.microsoft.com/office/drawing/2014/main" id="{9B3167DE-098E-42EA-960E-B59B5BA27934}"/>
              </a:ext>
            </a:extLst>
          </p:cNvPr>
          <p:cNvSpPr txBox="1">
            <a:spLocks noChangeArrowheads="1"/>
          </p:cNvSpPr>
          <p:nvPr/>
        </p:nvSpPr>
        <p:spPr bwMode="auto">
          <a:xfrm>
            <a:off x="3144838" y="903288"/>
            <a:ext cx="2646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Professor Meyer’s Locator</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Box 7">
            <a:extLst>
              <a:ext uri="{FF2B5EF4-FFF2-40B4-BE49-F238E27FC236}">
                <a16:creationId xmlns:a16="http://schemas.microsoft.com/office/drawing/2014/main" id="{471BB610-7126-B3DF-BA58-A79416ACEFF4}"/>
              </a:ext>
            </a:extLst>
          </p:cNvPr>
          <p:cNvSpPr txBox="1">
            <a:spLocks noChangeArrowheads="1"/>
          </p:cNvSpPr>
          <p:nvPr/>
        </p:nvSpPr>
        <p:spPr bwMode="auto">
          <a:xfrm>
            <a:off x="107950" y="260350"/>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Radar Equation</a:t>
            </a:r>
          </a:p>
        </p:txBody>
      </p:sp>
      <p:sp>
        <p:nvSpPr>
          <p:cNvPr id="37890" name="TextBox 1">
            <a:extLst>
              <a:ext uri="{FF2B5EF4-FFF2-40B4-BE49-F238E27FC236}">
                <a16:creationId xmlns:a16="http://schemas.microsoft.com/office/drawing/2014/main" id="{AD37D8C2-5A0F-1DFC-0E00-F4FE84E9E6E1}"/>
              </a:ext>
            </a:extLst>
          </p:cNvPr>
          <p:cNvSpPr txBox="1">
            <a:spLocks noChangeArrowheads="1"/>
          </p:cNvSpPr>
          <p:nvPr/>
        </p:nvSpPr>
        <p:spPr bwMode="auto">
          <a:xfrm>
            <a:off x="155575" y="1411288"/>
            <a:ext cx="86407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a:t>The radar equation puts together the different elements of the measurement systems in order to identify design needs</a:t>
            </a:r>
          </a:p>
          <a:p>
            <a:pPr>
              <a:spcBef>
                <a:spcPct val="0"/>
              </a:spcBef>
              <a:buFontTx/>
              <a:buNone/>
            </a:pPr>
            <a:endParaRPr lang="en-US" altLang="en-US" sz="1800"/>
          </a:p>
        </p:txBody>
      </p:sp>
      <p:sp>
        <p:nvSpPr>
          <p:cNvPr id="37891" name="Rectangle 3">
            <a:extLst>
              <a:ext uri="{FF2B5EF4-FFF2-40B4-BE49-F238E27FC236}">
                <a16:creationId xmlns:a16="http://schemas.microsoft.com/office/drawing/2014/main" id="{A54674F4-E0F7-BFDA-37D8-FBBFDEE5AAAB}"/>
              </a:ext>
            </a:extLst>
          </p:cNvPr>
          <p:cNvSpPr>
            <a:spLocks noChangeArrowheads="1"/>
          </p:cNvSpPr>
          <p:nvPr/>
        </p:nvSpPr>
        <p:spPr bwMode="auto">
          <a:xfrm>
            <a:off x="185738" y="2319338"/>
            <a:ext cx="84963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a:t>Due to the random nature of the noise, a radar detection problem is generally treated and characterized statistically; </a:t>
            </a:r>
          </a:p>
          <a:p>
            <a:pPr>
              <a:spcBef>
                <a:spcPct val="0"/>
              </a:spcBef>
              <a:buFontTx/>
              <a:buNone/>
            </a:pPr>
            <a:endParaRPr lang="en-US" altLang="en-US" sz="1800"/>
          </a:p>
          <a:p>
            <a:pPr>
              <a:spcBef>
                <a:spcPct val="0"/>
              </a:spcBef>
            </a:pPr>
            <a:r>
              <a:rPr lang="en-US" altLang="en-US" sz="1800"/>
              <a:t>A detector has a statistical characterization (False Alarm Probability vs Detection Probability)  that is influenced by the SNR. </a:t>
            </a:r>
          </a:p>
          <a:p>
            <a:pPr>
              <a:spcBef>
                <a:spcPct val="0"/>
              </a:spcBef>
              <a:buFontTx/>
              <a:buNone/>
            </a:pPr>
            <a:endParaRPr lang="en-US" altLang="en-US" sz="1800"/>
          </a:p>
          <a:p>
            <a:pPr>
              <a:spcBef>
                <a:spcPct val="0"/>
              </a:spcBef>
              <a:buFontTx/>
              <a:buNone/>
            </a:pPr>
            <a:r>
              <a:rPr lang="en-US" altLang="en-US" sz="1800"/>
              <a:t>Thus a given SNR can provide the desired detection performances… but at what distance???</a:t>
            </a:r>
          </a:p>
        </p:txBody>
      </p:sp>
      <p:pic>
        <p:nvPicPr>
          <p:cNvPr id="37892" name="Picture 4" descr="latex-image-1.pdf">
            <a:extLst>
              <a:ext uri="{FF2B5EF4-FFF2-40B4-BE49-F238E27FC236}">
                <a16:creationId xmlns:a16="http://schemas.microsoft.com/office/drawing/2014/main" id="{28A405F0-0A21-330D-B52A-36AA967BEB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850" y="4665663"/>
            <a:ext cx="37195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Box 5">
            <a:extLst>
              <a:ext uri="{FF2B5EF4-FFF2-40B4-BE49-F238E27FC236}">
                <a16:creationId xmlns:a16="http://schemas.microsoft.com/office/drawing/2014/main" id="{CAC46513-E57B-F43D-EE84-3790BC6FB802}"/>
              </a:ext>
            </a:extLst>
          </p:cNvPr>
          <p:cNvSpPr txBox="1">
            <a:spLocks noChangeArrowheads="1"/>
          </p:cNvSpPr>
          <p:nvPr/>
        </p:nvSpPr>
        <p:spPr bwMode="auto">
          <a:xfrm>
            <a:off x="4084638" y="4914900"/>
            <a:ext cx="434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or</a:t>
            </a:r>
          </a:p>
        </p:txBody>
      </p:sp>
      <p:pic>
        <p:nvPicPr>
          <p:cNvPr id="37894" name="Picture 6" descr="latex-image-1.pdf">
            <a:extLst>
              <a:ext uri="{FF2B5EF4-FFF2-40B4-BE49-F238E27FC236}">
                <a16:creationId xmlns:a16="http://schemas.microsoft.com/office/drawing/2014/main" id="{B3F06610-5C93-FF90-05BA-A34279916F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9475" y="4619625"/>
            <a:ext cx="42481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7" descr="latex-image-1.pdf">
            <a:extLst>
              <a:ext uri="{FF2B5EF4-FFF2-40B4-BE49-F238E27FC236}">
                <a16:creationId xmlns:a16="http://schemas.microsoft.com/office/drawing/2014/main" id="{EBA053E7-8069-CD63-5890-53790A6F9B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5994400"/>
            <a:ext cx="3960813"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Box 8">
            <a:extLst>
              <a:ext uri="{FF2B5EF4-FFF2-40B4-BE49-F238E27FC236}">
                <a16:creationId xmlns:a16="http://schemas.microsoft.com/office/drawing/2014/main" id="{25054C5C-453C-A75F-4EEB-6A33D9C4D80F}"/>
              </a:ext>
            </a:extLst>
          </p:cNvPr>
          <p:cNvSpPr txBox="1">
            <a:spLocks noChangeArrowheads="1"/>
          </p:cNvSpPr>
          <p:nvPr/>
        </p:nvSpPr>
        <p:spPr bwMode="auto">
          <a:xfrm>
            <a:off x="107950" y="5570538"/>
            <a:ext cx="474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We can also know the smallest detectable target</a:t>
            </a:r>
          </a:p>
        </p:txBody>
      </p:sp>
      <p:sp>
        <p:nvSpPr>
          <p:cNvPr id="37897" name="CasellaDiTesto 10">
            <a:extLst>
              <a:ext uri="{FF2B5EF4-FFF2-40B4-BE49-F238E27FC236}">
                <a16:creationId xmlns:a16="http://schemas.microsoft.com/office/drawing/2014/main" id="{47DC15A4-9309-9DF0-E986-B2CA8732519B}"/>
              </a:ext>
            </a:extLst>
          </p:cNvPr>
          <p:cNvSpPr txBox="1">
            <a:spLocks noChangeArrowheads="1"/>
          </p:cNvSpPr>
          <p:nvPr/>
        </p:nvSpPr>
        <p:spPr bwMode="auto">
          <a:xfrm>
            <a:off x="2481263" y="5002213"/>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en-US" sz="1200"/>
              <a:t>4</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7">
            <a:extLst>
              <a:ext uri="{FF2B5EF4-FFF2-40B4-BE49-F238E27FC236}">
                <a16:creationId xmlns:a16="http://schemas.microsoft.com/office/drawing/2014/main" id="{598672C3-5BBD-A36A-777C-BF19A3A72E69}"/>
              </a:ext>
            </a:extLst>
          </p:cNvPr>
          <p:cNvSpPr txBox="1">
            <a:spLocks noChangeArrowheads="1"/>
          </p:cNvSpPr>
          <p:nvPr/>
        </p:nvSpPr>
        <p:spPr bwMode="auto">
          <a:xfrm>
            <a:off x="107950" y="260350"/>
            <a:ext cx="741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Worked Example – Range Resolution</a:t>
            </a:r>
          </a:p>
        </p:txBody>
      </p:sp>
      <p:sp>
        <p:nvSpPr>
          <p:cNvPr id="2" name="CasellaDiTesto 1">
            <a:extLst>
              <a:ext uri="{FF2B5EF4-FFF2-40B4-BE49-F238E27FC236}">
                <a16:creationId xmlns:a16="http://schemas.microsoft.com/office/drawing/2014/main" id="{C93A52E5-6B6F-5561-CF21-518EFE340E9D}"/>
              </a:ext>
            </a:extLst>
          </p:cNvPr>
          <p:cNvSpPr txBox="1"/>
          <p:nvPr/>
        </p:nvSpPr>
        <p:spPr>
          <a:xfrm>
            <a:off x="400050" y="1757363"/>
            <a:ext cx="8420100" cy="2308225"/>
          </a:xfrm>
          <a:prstGeom prst="rect">
            <a:avLst/>
          </a:prstGeom>
          <a:noFill/>
        </p:spPr>
        <p:txBody>
          <a:bodyPr>
            <a:spAutoFit/>
          </a:bodyPr>
          <a:lstStyle/>
          <a:p>
            <a:pPr>
              <a:defRPr/>
            </a:pPr>
            <a:r>
              <a:rPr lang="it-IT" dirty="0" err="1"/>
              <a:t>We</a:t>
            </a:r>
            <a:r>
              <a:rPr lang="it-IT" dirty="0"/>
              <a:t> </a:t>
            </a:r>
            <a:r>
              <a:rPr lang="it-IT" dirty="0" err="1"/>
              <a:t>want</a:t>
            </a:r>
            <a:r>
              <a:rPr lang="it-IT" dirty="0"/>
              <a:t> to be  </a:t>
            </a:r>
            <a:r>
              <a:rPr lang="it-IT" dirty="0" err="1"/>
              <a:t>able</a:t>
            </a:r>
            <a:r>
              <a:rPr lang="it-IT" dirty="0"/>
              <a:t> to </a:t>
            </a:r>
            <a:r>
              <a:rPr lang="it-IT" dirty="0" err="1"/>
              <a:t>resolve</a:t>
            </a:r>
            <a:r>
              <a:rPr lang="it-IT" dirty="0"/>
              <a:t> </a:t>
            </a:r>
            <a:r>
              <a:rPr lang="it-IT" dirty="0" err="1"/>
              <a:t>two</a:t>
            </a:r>
            <a:r>
              <a:rPr lang="it-IT" dirty="0"/>
              <a:t> targets </a:t>
            </a:r>
            <a:r>
              <a:rPr lang="it-IT" dirty="0" err="1"/>
              <a:t>distant</a:t>
            </a:r>
            <a:r>
              <a:rPr lang="it-IT" dirty="0"/>
              <a:t> 1 km from </a:t>
            </a:r>
            <a:r>
              <a:rPr lang="it-IT" dirty="0" err="1"/>
              <a:t>each</a:t>
            </a:r>
            <a:r>
              <a:rPr lang="it-IT" dirty="0"/>
              <a:t> </a:t>
            </a:r>
            <a:r>
              <a:rPr lang="it-IT" dirty="0" err="1"/>
              <a:t>other</a:t>
            </a:r>
            <a:r>
              <a:rPr lang="it-IT" dirty="0"/>
              <a:t>, </a:t>
            </a:r>
            <a:r>
              <a:rPr lang="it-IT" dirty="0" err="1"/>
              <a:t>how</a:t>
            </a:r>
            <a:r>
              <a:rPr lang="it-IT" dirty="0"/>
              <a:t> long </a:t>
            </a:r>
            <a:r>
              <a:rPr lang="it-IT" dirty="0" err="1"/>
              <a:t>should</a:t>
            </a:r>
            <a:r>
              <a:rPr lang="it-IT" dirty="0"/>
              <a:t> the </a:t>
            </a:r>
            <a:r>
              <a:rPr lang="it-IT" dirty="0" err="1"/>
              <a:t>pulse</a:t>
            </a:r>
            <a:r>
              <a:rPr lang="it-IT" dirty="0"/>
              <a:t> be? </a:t>
            </a:r>
          </a:p>
          <a:p>
            <a:pPr>
              <a:defRPr/>
            </a:pPr>
            <a:endParaRPr lang="it-IT" dirty="0"/>
          </a:p>
          <a:p>
            <a:pPr marL="285750" indent="-285750">
              <a:buFont typeface="Arial" panose="020B0604020202020204" pitchFamily="34" charset="0"/>
              <a:buChar char="•"/>
              <a:defRPr/>
            </a:pPr>
            <a:r>
              <a:rPr lang="it-IT" dirty="0"/>
              <a:t>The </a:t>
            </a:r>
            <a:r>
              <a:rPr lang="it-IT" dirty="0" err="1"/>
              <a:t>required</a:t>
            </a:r>
            <a:r>
              <a:rPr lang="it-IT" dirty="0"/>
              <a:t> </a:t>
            </a:r>
            <a:r>
              <a:rPr lang="it-IT" dirty="0" err="1"/>
              <a:t>range</a:t>
            </a:r>
            <a:r>
              <a:rPr lang="it-IT" dirty="0"/>
              <a:t> </a:t>
            </a:r>
            <a:r>
              <a:rPr lang="it-IT" dirty="0" err="1"/>
              <a:t>resolution</a:t>
            </a:r>
            <a:r>
              <a:rPr lang="it-IT" dirty="0"/>
              <a:t> </a:t>
            </a:r>
            <a:r>
              <a:rPr lang="it-IT" dirty="0" err="1"/>
              <a:t>has</a:t>
            </a:r>
            <a:r>
              <a:rPr lang="it-IT" dirty="0"/>
              <a:t> to be: </a:t>
            </a:r>
          </a:p>
          <a:p>
            <a:pPr marL="285750" indent="-285750">
              <a:buFont typeface="Arial" panose="020B0604020202020204" pitchFamily="34" charset="0"/>
              <a:buChar char="•"/>
              <a:defRPr/>
            </a:pPr>
            <a:endParaRPr lang="it-IT" dirty="0"/>
          </a:p>
          <a:p>
            <a:pPr marL="285750" indent="-285750">
              <a:buFont typeface="Arial" panose="020B0604020202020204" pitchFamily="34" charset="0"/>
              <a:buChar char="•"/>
              <a:defRPr/>
            </a:pPr>
            <a:endParaRPr lang="it-IT" dirty="0"/>
          </a:p>
          <a:p>
            <a:pPr marL="285750" indent="-285750">
              <a:buFont typeface="Arial" panose="020B0604020202020204" pitchFamily="34" charset="0"/>
              <a:buChar char="•"/>
              <a:defRPr/>
            </a:pPr>
            <a:endParaRPr lang="it-IT" dirty="0"/>
          </a:p>
          <a:p>
            <a:pPr marL="285750" indent="-285750">
              <a:buFont typeface="Arial" panose="020B0604020202020204" pitchFamily="34" charset="0"/>
              <a:buChar char="•"/>
              <a:defRPr/>
            </a:pPr>
            <a:r>
              <a:rPr lang="it-IT" dirty="0" err="1"/>
              <a:t>Meaning</a:t>
            </a:r>
            <a:r>
              <a:rPr lang="it-IT" dirty="0"/>
              <a:t> </a:t>
            </a:r>
            <a:r>
              <a:rPr lang="it-IT" dirty="0" err="1"/>
              <a:t>that</a:t>
            </a:r>
            <a:r>
              <a:rPr lang="it-IT" dirty="0"/>
              <a:t> </a:t>
            </a:r>
          </a:p>
        </p:txBody>
      </p:sp>
      <p:pic>
        <p:nvPicPr>
          <p:cNvPr id="38915" name="Immagine 3">
            <a:extLst>
              <a:ext uri="{FF2B5EF4-FFF2-40B4-BE49-F238E27FC236}">
                <a16:creationId xmlns:a16="http://schemas.microsoft.com/office/drawing/2014/main" id="{B176812D-0D34-D933-20DC-6AD16FCCF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0" y="3194050"/>
            <a:ext cx="20447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Immagine 4">
            <a:extLst>
              <a:ext uri="{FF2B5EF4-FFF2-40B4-BE49-F238E27FC236}">
                <a16:creationId xmlns:a16="http://schemas.microsoft.com/office/drawing/2014/main" id="{9DAB469A-DD94-6118-678E-8B0EA7232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25" y="4065588"/>
            <a:ext cx="28384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Immagine 5">
            <a:extLst>
              <a:ext uri="{FF2B5EF4-FFF2-40B4-BE49-F238E27FC236}">
                <a16:creationId xmlns:a16="http://schemas.microsoft.com/office/drawing/2014/main" id="{58D1D749-FBE6-62EA-35A5-521120159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4933950"/>
            <a:ext cx="61928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CasellaDiTesto 6">
            <a:extLst>
              <a:ext uri="{FF2B5EF4-FFF2-40B4-BE49-F238E27FC236}">
                <a16:creationId xmlns:a16="http://schemas.microsoft.com/office/drawing/2014/main" id="{61FE39D2-0A2A-86D0-2AA4-EE4A437E6A52}"/>
              </a:ext>
            </a:extLst>
          </p:cNvPr>
          <p:cNvSpPr txBox="1">
            <a:spLocks noChangeArrowheads="1"/>
          </p:cNvSpPr>
          <p:nvPr/>
        </p:nvSpPr>
        <p:spPr bwMode="auto">
          <a:xfrm>
            <a:off x="415925" y="6011863"/>
            <a:ext cx="3840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it-IT" sz="1800"/>
              <a:t>The pulse will have a bandwidth of: </a:t>
            </a:r>
          </a:p>
        </p:txBody>
      </p:sp>
      <p:pic>
        <p:nvPicPr>
          <p:cNvPr id="38919" name="Immagine 7">
            <a:extLst>
              <a:ext uri="{FF2B5EF4-FFF2-40B4-BE49-F238E27FC236}">
                <a16:creationId xmlns:a16="http://schemas.microsoft.com/office/drawing/2014/main" id="{7C5EE499-2A95-3EEC-7F93-35FC0EBA0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875" y="5846763"/>
            <a:ext cx="3070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Box 7">
            <a:extLst>
              <a:ext uri="{FF2B5EF4-FFF2-40B4-BE49-F238E27FC236}">
                <a16:creationId xmlns:a16="http://schemas.microsoft.com/office/drawing/2014/main" id="{A01273C0-EFBF-B1BA-90EE-32900F072AE7}"/>
              </a:ext>
            </a:extLst>
          </p:cNvPr>
          <p:cNvSpPr txBox="1">
            <a:spLocks noChangeArrowheads="1"/>
          </p:cNvSpPr>
          <p:nvPr/>
        </p:nvSpPr>
        <p:spPr bwMode="auto">
          <a:xfrm>
            <a:off x="107950" y="260350"/>
            <a:ext cx="871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Worked Example – Data Matrix Size</a:t>
            </a:r>
          </a:p>
        </p:txBody>
      </p:sp>
      <p:sp>
        <p:nvSpPr>
          <p:cNvPr id="2" name="CasellaDiTesto 1">
            <a:extLst>
              <a:ext uri="{FF2B5EF4-FFF2-40B4-BE49-F238E27FC236}">
                <a16:creationId xmlns:a16="http://schemas.microsoft.com/office/drawing/2014/main" id="{08FE9CD4-3D30-A89C-CCFB-BF4FB972BEA5}"/>
              </a:ext>
            </a:extLst>
          </p:cNvPr>
          <p:cNvSpPr txBox="1"/>
          <p:nvPr/>
        </p:nvSpPr>
        <p:spPr>
          <a:xfrm>
            <a:off x="400050" y="1196975"/>
            <a:ext cx="8420100" cy="2862263"/>
          </a:xfrm>
          <a:prstGeom prst="rect">
            <a:avLst/>
          </a:prstGeom>
          <a:noFill/>
        </p:spPr>
        <p:txBody>
          <a:bodyPr>
            <a:spAutoFit/>
          </a:bodyPr>
          <a:lstStyle/>
          <a:p>
            <a:pPr>
              <a:defRPr/>
            </a:pPr>
            <a:r>
              <a:rPr lang="it-IT" dirty="0"/>
              <a:t>A radar </a:t>
            </a:r>
            <a:r>
              <a:rPr lang="it-IT" dirty="0" err="1"/>
              <a:t>transmits</a:t>
            </a:r>
            <a:r>
              <a:rPr lang="it-IT" dirty="0"/>
              <a:t> a </a:t>
            </a:r>
            <a:r>
              <a:rPr lang="it-IT" dirty="0" err="1"/>
              <a:t>pulse</a:t>
            </a:r>
            <a:r>
              <a:rPr lang="it-IT" dirty="0"/>
              <a:t> of 1 </a:t>
            </a:r>
            <a:r>
              <a:rPr lang="it-IT" dirty="0" err="1"/>
              <a:t>microsecond</a:t>
            </a:r>
            <a:r>
              <a:rPr lang="it-IT" dirty="0"/>
              <a:t> with a </a:t>
            </a:r>
            <a:r>
              <a:rPr lang="it-IT" dirty="0" err="1"/>
              <a:t>Bandwidth</a:t>
            </a:r>
            <a:r>
              <a:rPr lang="it-IT" dirty="0"/>
              <a:t> of 100 MHz and </a:t>
            </a:r>
            <a:r>
              <a:rPr lang="it-IT" dirty="0" err="1"/>
              <a:t>is</a:t>
            </a:r>
            <a:r>
              <a:rPr lang="it-IT" dirty="0"/>
              <a:t> </a:t>
            </a:r>
            <a:r>
              <a:rPr lang="it-IT" dirty="0" err="1"/>
              <a:t>sampled</a:t>
            </a:r>
            <a:r>
              <a:rPr lang="it-IT" dirty="0"/>
              <a:t> </a:t>
            </a:r>
            <a:r>
              <a:rPr lang="it-IT" dirty="0" err="1"/>
              <a:t>at</a:t>
            </a:r>
            <a:r>
              <a:rPr lang="it-IT" dirty="0"/>
              <a:t> </a:t>
            </a:r>
            <a:r>
              <a:rPr lang="it-IT" dirty="0" err="1"/>
              <a:t>Nyquist</a:t>
            </a:r>
            <a:r>
              <a:rPr lang="it-IT" dirty="0"/>
              <a:t> </a:t>
            </a:r>
            <a:r>
              <a:rPr lang="it-IT" dirty="0" err="1"/>
              <a:t>frequency</a:t>
            </a:r>
            <a:r>
              <a:rPr lang="it-IT" dirty="0"/>
              <a:t>. The PRF of the radar </a:t>
            </a:r>
            <a:r>
              <a:rPr lang="it-IT" dirty="0" err="1"/>
              <a:t>is</a:t>
            </a:r>
            <a:r>
              <a:rPr lang="it-IT" dirty="0"/>
              <a:t> 1kHz, </a:t>
            </a:r>
            <a:r>
              <a:rPr lang="it-IT" dirty="0" err="1"/>
              <a:t>what</a:t>
            </a:r>
            <a:r>
              <a:rPr lang="it-IT" dirty="0"/>
              <a:t> </a:t>
            </a:r>
            <a:r>
              <a:rPr lang="it-IT" dirty="0" err="1"/>
              <a:t>is</a:t>
            </a:r>
            <a:r>
              <a:rPr lang="it-IT" dirty="0"/>
              <a:t> the </a:t>
            </a:r>
            <a:r>
              <a:rPr lang="it-IT" dirty="0" err="1"/>
              <a:t>size</a:t>
            </a:r>
            <a:r>
              <a:rPr lang="it-IT" dirty="0"/>
              <a:t> of the Fast-time  Slow Time Matrix for 0.2 </a:t>
            </a:r>
            <a:r>
              <a:rPr lang="it-IT" dirty="0" err="1"/>
              <a:t>seconds</a:t>
            </a:r>
            <a:r>
              <a:rPr lang="it-IT" dirty="0"/>
              <a:t> of </a:t>
            </a:r>
            <a:r>
              <a:rPr lang="it-IT" dirty="0" err="1"/>
              <a:t>acquisitions</a:t>
            </a:r>
            <a:r>
              <a:rPr lang="it-IT" dirty="0"/>
              <a:t>?  </a:t>
            </a:r>
          </a:p>
          <a:p>
            <a:pPr>
              <a:defRPr/>
            </a:pPr>
            <a:endParaRPr lang="it-IT" dirty="0"/>
          </a:p>
          <a:p>
            <a:pPr marL="285750" indent="-285750">
              <a:buFont typeface="Arial" panose="020B0604020202020204" pitchFamily="34" charset="0"/>
              <a:buChar char="•"/>
              <a:defRPr/>
            </a:pPr>
            <a:r>
              <a:rPr lang="it-IT" dirty="0"/>
              <a:t>The </a:t>
            </a:r>
            <a:r>
              <a:rPr lang="it-IT" dirty="0" err="1"/>
              <a:t>number</a:t>
            </a:r>
            <a:r>
              <a:rPr lang="it-IT" dirty="0"/>
              <a:t> of </a:t>
            </a:r>
            <a:r>
              <a:rPr lang="it-IT" dirty="0" err="1"/>
              <a:t>samples</a:t>
            </a:r>
            <a:r>
              <a:rPr lang="it-IT" dirty="0"/>
              <a:t> on slow  time </a:t>
            </a:r>
            <a:r>
              <a:rPr lang="it-IT" dirty="0" err="1"/>
              <a:t>is</a:t>
            </a:r>
            <a:r>
              <a:rPr lang="it-IT" dirty="0"/>
              <a:t>: </a:t>
            </a:r>
          </a:p>
          <a:p>
            <a:pPr marL="285750" indent="-285750">
              <a:buFont typeface="Arial" panose="020B0604020202020204" pitchFamily="34" charset="0"/>
              <a:buChar char="•"/>
              <a:defRPr/>
            </a:pPr>
            <a:endParaRPr lang="it-IT" dirty="0"/>
          </a:p>
          <a:p>
            <a:pPr marL="285750" indent="-285750">
              <a:buFont typeface="Arial" panose="020B0604020202020204" pitchFamily="34" charset="0"/>
              <a:buChar char="•"/>
              <a:defRPr/>
            </a:pPr>
            <a:endParaRPr lang="it-IT" dirty="0"/>
          </a:p>
          <a:p>
            <a:pPr marL="285750" indent="-285750">
              <a:buFont typeface="Arial" panose="020B0604020202020204" pitchFamily="34" charset="0"/>
              <a:buChar char="•"/>
              <a:defRPr/>
            </a:pPr>
            <a:endParaRPr lang="it-IT" dirty="0"/>
          </a:p>
          <a:p>
            <a:pPr marL="285750" indent="-285750">
              <a:buFont typeface="Arial" panose="020B0604020202020204" pitchFamily="34" charset="0"/>
              <a:buChar char="•"/>
              <a:defRPr/>
            </a:pPr>
            <a:r>
              <a:rPr lang="it-IT" dirty="0"/>
              <a:t>In fast time </a:t>
            </a:r>
            <a:r>
              <a:rPr lang="it-IT" dirty="0" err="1"/>
              <a:t>we</a:t>
            </a:r>
            <a:r>
              <a:rPr lang="it-IT" dirty="0"/>
              <a:t> sample </a:t>
            </a:r>
            <a:r>
              <a:rPr lang="it-IT" dirty="0" err="1"/>
              <a:t>at</a:t>
            </a:r>
            <a:r>
              <a:rPr lang="it-IT" dirty="0"/>
              <a:t> </a:t>
            </a:r>
            <a:r>
              <a:rPr lang="it-IT" dirty="0" err="1"/>
              <a:t>Nyquist</a:t>
            </a:r>
            <a:r>
              <a:rPr lang="it-IT" dirty="0"/>
              <a:t> </a:t>
            </a:r>
            <a:r>
              <a:rPr lang="it-IT" dirty="0" err="1"/>
              <a:t>frequency</a:t>
            </a:r>
            <a:r>
              <a:rPr lang="it-IT" dirty="0"/>
              <a:t>  for the </a:t>
            </a:r>
            <a:r>
              <a:rPr lang="it-IT" dirty="0" err="1"/>
              <a:t>period</a:t>
            </a:r>
            <a:r>
              <a:rPr lang="it-IT" dirty="0"/>
              <a:t> from the end of the </a:t>
            </a:r>
            <a:r>
              <a:rPr lang="it-IT" dirty="0" err="1"/>
              <a:t>transmission</a:t>
            </a:r>
            <a:r>
              <a:rPr lang="it-IT" dirty="0"/>
              <a:t> of the </a:t>
            </a:r>
            <a:r>
              <a:rPr lang="it-IT" dirty="0" err="1"/>
              <a:t>pulse</a:t>
            </a:r>
            <a:r>
              <a:rPr lang="it-IT" dirty="0"/>
              <a:t> </a:t>
            </a:r>
            <a:r>
              <a:rPr lang="it-IT" dirty="0" err="1"/>
              <a:t>until</a:t>
            </a:r>
            <a:r>
              <a:rPr lang="it-IT" dirty="0"/>
              <a:t> the </a:t>
            </a:r>
            <a:r>
              <a:rPr lang="it-IT" dirty="0" err="1"/>
              <a:t>transmission</a:t>
            </a:r>
            <a:r>
              <a:rPr lang="it-IT" dirty="0"/>
              <a:t> of the new </a:t>
            </a:r>
            <a:r>
              <a:rPr lang="it-IT" dirty="0" err="1"/>
              <a:t>pulse</a:t>
            </a:r>
            <a:r>
              <a:rPr lang="it-IT" dirty="0"/>
              <a:t> </a:t>
            </a:r>
            <a:r>
              <a:rPr lang="it-IT" dirty="0" err="1"/>
              <a:t>leading</a:t>
            </a:r>
            <a:r>
              <a:rPr lang="it-IT" dirty="0"/>
              <a:t> to: </a:t>
            </a:r>
          </a:p>
        </p:txBody>
      </p:sp>
      <p:pic>
        <p:nvPicPr>
          <p:cNvPr id="39939" name="Immagine 2">
            <a:extLst>
              <a:ext uri="{FF2B5EF4-FFF2-40B4-BE49-F238E27FC236}">
                <a16:creationId xmlns:a16="http://schemas.microsoft.com/office/drawing/2014/main" id="{C347CD59-9A5C-3EC7-0E77-996DE5C24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914650"/>
            <a:ext cx="6245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Immagine 8">
            <a:extLst>
              <a:ext uri="{FF2B5EF4-FFF2-40B4-BE49-F238E27FC236}">
                <a16:creationId xmlns:a16="http://schemas.microsoft.com/office/drawing/2014/main" id="{BC39BADA-24B8-8759-AA80-0A8EC6CDF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4298950"/>
            <a:ext cx="831215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CasellaDiTesto 9">
            <a:extLst>
              <a:ext uri="{FF2B5EF4-FFF2-40B4-BE49-F238E27FC236}">
                <a16:creationId xmlns:a16="http://schemas.microsoft.com/office/drawing/2014/main" id="{10190DED-57B2-1A20-EFB9-52DAA0DBF9A6}"/>
              </a:ext>
            </a:extLst>
          </p:cNvPr>
          <p:cNvSpPr txBox="1">
            <a:spLocks noChangeArrowheads="1"/>
          </p:cNvSpPr>
          <p:nvPr/>
        </p:nvSpPr>
        <p:spPr bwMode="auto">
          <a:xfrm>
            <a:off x="608013" y="6021388"/>
            <a:ext cx="5992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it-IT" sz="1800"/>
              <a:t>So the data matrix has the size of 199800x200 samples. </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Box 7">
            <a:extLst>
              <a:ext uri="{FF2B5EF4-FFF2-40B4-BE49-F238E27FC236}">
                <a16:creationId xmlns:a16="http://schemas.microsoft.com/office/drawing/2014/main" id="{87446E42-FC6E-2F75-52C5-0014EE15E050}"/>
              </a:ext>
            </a:extLst>
          </p:cNvPr>
          <p:cNvSpPr txBox="1">
            <a:spLocks noChangeArrowheads="1"/>
          </p:cNvSpPr>
          <p:nvPr/>
        </p:nvSpPr>
        <p:spPr bwMode="auto">
          <a:xfrm>
            <a:off x="107950" y="260350"/>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1</a:t>
            </a:r>
            <a:r>
              <a:rPr lang="en-US" altLang="en-US" sz="3600" baseline="30000">
                <a:solidFill>
                  <a:srgbClr val="3366FF"/>
                </a:solidFill>
              </a:rPr>
              <a:t>st</a:t>
            </a:r>
            <a:r>
              <a:rPr lang="en-US" altLang="en-US" sz="3600">
                <a:solidFill>
                  <a:srgbClr val="3366FF"/>
                </a:solidFill>
              </a:rPr>
              <a:t> DSP Challenge</a:t>
            </a:r>
          </a:p>
        </p:txBody>
      </p:sp>
      <p:sp>
        <p:nvSpPr>
          <p:cNvPr id="40962" name="TextBox 1">
            <a:extLst>
              <a:ext uri="{FF2B5EF4-FFF2-40B4-BE49-F238E27FC236}">
                <a16:creationId xmlns:a16="http://schemas.microsoft.com/office/drawing/2014/main" id="{24B0A91B-6E40-5745-6814-271A77DD3B10}"/>
              </a:ext>
            </a:extLst>
          </p:cNvPr>
          <p:cNvSpPr txBox="1">
            <a:spLocks noChangeArrowheads="1"/>
          </p:cNvSpPr>
          <p:nvPr/>
        </p:nvSpPr>
        <p:spPr bwMode="auto">
          <a:xfrm>
            <a:off x="323850" y="1484313"/>
            <a:ext cx="864076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a:t>In order to achieve good range resolution </a:t>
            </a:r>
            <a:r>
              <a:rPr lang="en-US" altLang="en-US" sz="1800">
                <a:solidFill>
                  <a:srgbClr val="FF0000"/>
                </a:solidFill>
              </a:rPr>
              <a:t>short pulses </a:t>
            </a:r>
            <a:r>
              <a:rPr lang="en-US" altLang="en-US" sz="1800"/>
              <a:t>(</a:t>
            </a:r>
            <a:r>
              <a:rPr lang="en-US" altLang="en-US" sz="1800">
                <a:solidFill>
                  <a:schemeClr val="accent2"/>
                </a:solidFill>
              </a:rPr>
              <a:t>large bandwidth</a:t>
            </a:r>
            <a:r>
              <a:rPr lang="en-US" altLang="en-US" sz="1800"/>
              <a:t>) must be transmitted</a:t>
            </a:r>
          </a:p>
          <a:p>
            <a:pPr>
              <a:spcBef>
                <a:spcPct val="0"/>
              </a:spcBef>
              <a:buFontTx/>
              <a:buNone/>
            </a:pPr>
            <a:endParaRPr lang="en-US" altLang="en-US" sz="1800"/>
          </a:p>
          <a:p>
            <a:pPr>
              <a:spcBef>
                <a:spcPct val="0"/>
              </a:spcBef>
            </a:pPr>
            <a:r>
              <a:rPr lang="en-US" altLang="en-US" sz="1800"/>
              <a:t>In order to detect targets at large distances </a:t>
            </a:r>
            <a:r>
              <a:rPr lang="en-US" altLang="en-US" sz="1800">
                <a:solidFill>
                  <a:srgbClr val="FF0000"/>
                </a:solidFill>
              </a:rPr>
              <a:t>high energy </a:t>
            </a:r>
            <a:r>
              <a:rPr lang="en-US" altLang="en-US" sz="1800"/>
              <a:t>signals are required </a:t>
            </a:r>
          </a:p>
          <a:p>
            <a:pPr>
              <a:spcBef>
                <a:spcPct val="0"/>
              </a:spcBef>
              <a:buFontTx/>
              <a:buNone/>
            </a:pPr>
            <a:endParaRPr lang="en-US" altLang="en-US" sz="1800"/>
          </a:p>
          <a:p>
            <a:pPr>
              <a:spcBef>
                <a:spcPct val="0"/>
              </a:spcBef>
            </a:pPr>
            <a:r>
              <a:rPr lang="en-US" altLang="en-US" sz="1800"/>
              <a:t>Conventional transmitters are not able to transmit </a:t>
            </a:r>
            <a:r>
              <a:rPr lang="en-US" altLang="en-US" sz="1800">
                <a:solidFill>
                  <a:srgbClr val="FF0000"/>
                </a:solidFill>
              </a:rPr>
              <a:t>high energy </a:t>
            </a:r>
            <a:r>
              <a:rPr lang="en-US" altLang="en-US" sz="1800"/>
              <a:t>in </a:t>
            </a:r>
            <a:r>
              <a:rPr lang="en-US" altLang="en-US" sz="1800">
                <a:solidFill>
                  <a:srgbClr val="FF0000"/>
                </a:solidFill>
              </a:rPr>
              <a:t>short pulses</a:t>
            </a:r>
            <a:br>
              <a:rPr lang="en-US" altLang="en-US" sz="1800"/>
            </a:br>
            <a:endParaRPr lang="en-US" altLang="en-US" sz="1800"/>
          </a:p>
        </p:txBody>
      </p:sp>
      <p:sp>
        <p:nvSpPr>
          <p:cNvPr id="40963" name="Rectangle 1">
            <a:extLst>
              <a:ext uri="{FF2B5EF4-FFF2-40B4-BE49-F238E27FC236}">
                <a16:creationId xmlns:a16="http://schemas.microsoft.com/office/drawing/2014/main" id="{1EB0ADD3-FB9C-5055-D8D7-61B138EFC5CB}"/>
              </a:ext>
            </a:extLst>
          </p:cNvPr>
          <p:cNvSpPr>
            <a:spLocks noChangeArrowheads="1"/>
          </p:cNvSpPr>
          <p:nvPr/>
        </p:nvSpPr>
        <p:spPr bwMode="auto">
          <a:xfrm>
            <a:off x="323850" y="3573463"/>
            <a:ext cx="9072563"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a:solidFill>
                  <a:srgbClr val="000000"/>
                </a:solidFill>
              </a:rPr>
              <a:t>The solution would be something allowing to transmit a long pulse but</a:t>
            </a:r>
          </a:p>
          <a:p>
            <a:pPr>
              <a:spcBef>
                <a:spcPct val="0"/>
              </a:spcBef>
              <a:buFontTx/>
              <a:buNone/>
            </a:pPr>
            <a:r>
              <a:rPr lang="en-US" altLang="en-US" sz="1800">
                <a:solidFill>
                  <a:srgbClr val="000000"/>
                </a:solidFill>
              </a:rPr>
              <a:t>with the bandwidth of a short pulse.</a:t>
            </a:r>
          </a:p>
          <a:p>
            <a:pPr>
              <a:spcBef>
                <a:spcPct val="0"/>
              </a:spcBef>
              <a:buFontTx/>
              <a:buNone/>
            </a:pPr>
            <a:endParaRPr lang="en-US" altLang="en-US" sz="1800">
              <a:solidFill>
                <a:srgbClr val="000000"/>
              </a:solidFill>
            </a:endParaRPr>
          </a:p>
          <a:p>
            <a:pPr>
              <a:spcBef>
                <a:spcPct val="0"/>
              </a:spcBef>
            </a:pPr>
            <a:r>
              <a:rPr lang="en-US" altLang="en-US" sz="1800">
                <a:solidFill>
                  <a:srgbClr val="000000"/>
                </a:solidFill>
              </a:rPr>
              <a:t>A modulation or coding of the transmitted pulse must be introduced</a:t>
            </a:r>
          </a:p>
          <a:p>
            <a:pPr>
              <a:spcBef>
                <a:spcPct val="0"/>
              </a:spcBef>
              <a:buFontTx/>
              <a:buNone/>
            </a:pPr>
            <a:r>
              <a:rPr lang="en-US" altLang="en-US" sz="1800">
                <a:solidFill>
                  <a:srgbClr val="000000"/>
                </a:solidFill>
              </a:rPr>
              <a:t>providing:</a:t>
            </a:r>
          </a:p>
          <a:p>
            <a:pPr lvl="1">
              <a:spcBef>
                <a:spcPct val="0"/>
              </a:spcBef>
              <a:buFont typeface="Arial" panose="020B0604020202020204" pitchFamily="34" charset="0"/>
              <a:buChar char="•"/>
            </a:pPr>
            <a:r>
              <a:rPr lang="en-US" altLang="en-US" sz="1600">
                <a:solidFill>
                  <a:srgbClr val="000000"/>
                </a:solidFill>
              </a:rPr>
              <a:t>sufficient bandwidth;</a:t>
            </a:r>
          </a:p>
          <a:p>
            <a:pPr lvl="1">
              <a:spcBef>
                <a:spcPct val="0"/>
              </a:spcBef>
              <a:buFont typeface="Arial" panose="020B0604020202020204" pitchFamily="34" charset="0"/>
              <a:buChar char="•"/>
            </a:pPr>
            <a:r>
              <a:rPr lang="en-US" altLang="en-US" sz="1600">
                <a:solidFill>
                  <a:srgbClr val="000000"/>
                </a:solidFill>
              </a:rPr>
              <a:t>a desired resolution after processing.</a:t>
            </a:r>
            <a:endParaRPr lang="en-US" altLang="en-US" sz="180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Box 7">
            <a:extLst>
              <a:ext uri="{FF2B5EF4-FFF2-40B4-BE49-F238E27FC236}">
                <a16:creationId xmlns:a16="http://schemas.microsoft.com/office/drawing/2014/main" id="{52AA5C5E-9DDD-C672-25C4-19182B9EA96E}"/>
              </a:ext>
            </a:extLst>
          </p:cNvPr>
          <p:cNvSpPr txBox="1">
            <a:spLocks noChangeArrowheads="1"/>
          </p:cNvSpPr>
          <p:nvPr/>
        </p:nvSpPr>
        <p:spPr bwMode="auto">
          <a:xfrm>
            <a:off x="107950" y="260350"/>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1</a:t>
            </a:r>
            <a:r>
              <a:rPr lang="en-US" altLang="en-US" sz="3600" baseline="30000">
                <a:solidFill>
                  <a:srgbClr val="3366FF"/>
                </a:solidFill>
              </a:rPr>
              <a:t>st</a:t>
            </a:r>
            <a:r>
              <a:rPr lang="en-US" altLang="en-US" sz="3600">
                <a:solidFill>
                  <a:srgbClr val="3366FF"/>
                </a:solidFill>
              </a:rPr>
              <a:t> DSP Challenge</a:t>
            </a:r>
          </a:p>
        </p:txBody>
      </p:sp>
      <p:sp>
        <p:nvSpPr>
          <p:cNvPr id="81922" name="Rectangle 2">
            <a:extLst>
              <a:ext uri="{FF2B5EF4-FFF2-40B4-BE49-F238E27FC236}">
                <a16:creationId xmlns:a16="http://schemas.microsoft.com/office/drawing/2014/main" id="{B9F9C65E-B5B9-FABF-E070-E484D2AFF658}"/>
              </a:ext>
            </a:extLst>
          </p:cNvPr>
          <p:cNvSpPr>
            <a:spLocks noRot="1" noChangeAspect="1" noMove="1" noResize="1" noEditPoints="1" noAdjustHandles="1" noChangeArrowheads="1" noChangeShapeType="1" noTextEdit="1"/>
          </p:cNvSpPr>
          <p:nvPr/>
        </p:nvSpPr>
        <p:spPr bwMode="auto">
          <a:xfrm>
            <a:off x="179388" y="1004888"/>
            <a:ext cx="6678612" cy="2585323"/>
          </a:xfrm>
          <a:prstGeom prst="rect">
            <a:avLst/>
          </a:prstGeom>
          <a:blipFill rotWithShape="0">
            <a:blip r:embed="rId2"/>
            <a:stretch>
              <a:fillRect l="-730" t="-1415" r="-365" b="-2830"/>
            </a:stretch>
          </a:blipFill>
          <a:ln>
            <a:noFill/>
          </a:ln>
        </p:spPr>
        <p:txBody>
          <a:bodyPr/>
          <a:lstStyle/>
          <a:p>
            <a:pPr>
              <a:defRPr/>
            </a:pPr>
            <a:r>
              <a:rPr lang="it-IT" dirty="0">
                <a:noFill/>
                <a:latin typeface="Arial" charset="0"/>
                <a:ea typeface="Arial" charset="0"/>
                <a:cs typeface="Arial" charset="0"/>
              </a:rPr>
              <a:t> </a:t>
            </a:r>
          </a:p>
        </p:txBody>
      </p:sp>
      <p:pic>
        <p:nvPicPr>
          <p:cNvPr id="41987" name="Picture 3">
            <a:extLst>
              <a:ext uri="{FF2B5EF4-FFF2-40B4-BE49-F238E27FC236}">
                <a16:creationId xmlns:a16="http://schemas.microsoft.com/office/drawing/2014/main" id="{5709C4A8-1AA9-578B-F27D-BDD414F647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8963" y="3811588"/>
            <a:ext cx="5160962"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4">
            <a:extLst>
              <a:ext uri="{FF2B5EF4-FFF2-40B4-BE49-F238E27FC236}">
                <a16:creationId xmlns:a16="http://schemas.microsoft.com/office/drawing/2014/main" id="{FFFD4814-7355-8C09-7FD8-2A7BD511FB89}"/>
              </a:ext>
            </a:extLst>
          </p:cNvPr>
          <p:cNvSpPr>
            <a:spLocks noChangeArrowheads="1"/>
          </p:cNvSpPr>
          <p:nvPr/>
        </p:nvSpPr>
        <p:spPr bwMode="auto">
          <a:xfrm>
            <a:off x="165100" y="6092825"/>
            <a:ext cx="8880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We want a strategy to have a signal with the same power duration product preserving the bandwidth</a:t>
            </a:r>
            <a:r>
              <a:rPr lang="mr-IN" altLang="en-US" sz="1800"/>
              <a:t>…</a:t>
            </a:r>
            <a:r>
              <a:rPr lang="en-GB" altLang="en-US" sz="1800"/>
              <a:t>and (why not?) increasing the SNR too!</a:t>
            </a:r>
            <a:endParaRPr lang="en-US" altLang="en-US" sz="1800"/>
          </a:p>
        </p:txBody>
      </p:sp>
      <p:sp>
        <p:nvSpPr>
          <p:cNvPr id="41989" name="TextBox 1">
            <a:extLst>
              <a:ext uri="{FF2B5EF4-FFF2-40B4-BE49-F238E27FC236}">
                <a16:creationId xmlns:a16="http://schemas.microsoft.com/office/drawing/2014/main" id="{6DF31F61-55F0-C40F-A1AD-AFEFBC273E28}"/>
              </a:ext>
            </a:extLst>
          </p:cNvPr>
          <p:cNvSpPr txBox="1">
            <a:spLocks noChangeArrowheads="1"/>
          </p:cNvSpPr>
          <p:nvPr/>
        </p:nvSpPr>
        <p:spPr bwMode="auto">
          <a:xfrm>
            <a:off x="2555875" y="3195638"/>
            <a:ext cx="86360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10 W</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71D4537D-07B9-8F7D-DE76-BDCD47C518C7}"/>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Matched Filter (North Filter)</a:t>
            </a:r>
          </a:p>
        </p:txBody>
      </p:sp>
      <p:sp>
        <p:nvSpPr>
          <p:cNvPr id="43010" name="TextBox 1">
            <a:extLst>
              <a:ext uri="{FF2B5EF4-FFF2-40B4-BE49-F238E27FC236}">
                <a16:creationId xmlns:a16="http://schemas.microsoft.com/office/drawing/2014/main" id="{3F3D7162-C3BB-3258-2C4F-2B1F637A7885}"/>
              </a:ext>
            </a:extLst>
          </p:cNvPr>
          <p:cNvSpPr txBox="1">
            <a:spLocks noChangeArrowheads="1"/>
          </p:cNvSpPr>
          <p:nvPr/>
        </p:nvSpPr>
        <p:spPr bwMode="auto">
          <a:xfrm>
            <a:off x="431800" y="1200150"/>
            <a:ext cx="7704138"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a:t>The probability of Detection is related to the SNR rather than to the actual used waveform.</a:t>
            </a:r>
          </a:p>
          <a:p>
            <a:pPr>
              <a:spcBef>
                <a:spcPct val="0"/>
              </a:spcBef>
              <a:buFontTx/>
              <a:buNone/>
            </a:pPr>
            <a:endParaRPr lang="en-US" altLang="en-US" sz="1800"/>
          </a:p>
          <a:p>
            <a:pPr>
              <a:spcBef>
                <a:spcPct val="0"/>
              </a:spcBef>
            </a:pPr>
            <a:r>
              <a:rPr lang="en-US" altLang="en-US" sz="1800"/>
              <a:t>Hence we are interested in maximizing the SNR.</a:t>
            </a:r>
          </a:p>
          <a:p>
            <a:pPr>
              <a:spcBef>
                <a:spcPct val="0"/>
              </a:spcBef>
              <a:buFontTx/>
              <a:buNone/>
            </a:pPr>
            <a:endParaRPr lang="en-US" altLang="en-US" sz="1800"/>
          </a:p>
          <a:p>
            <a:pPr>
              <a:spcBef>
                <a:spcPct val="0"/>
              </a:spcBef>
            </a:pPr>
            <a:r>
              <a:rPr lang="en-US" altLang="en-US" sz="1800"/>
              <a:t>A matched filter is  a linear filter whose impulse response is determined by a specific signal  that </a:t>
            </a:r>
            <a:r>
              <a:rPr lang="en-US" altLang="en-US" sz="1800" b="1">
                <a:solidFill>
                  <a:srgbClr val="FF0000"/>
                </a:solidFill>
              </a:rPr>
              <a:t>maximizes the SNR of the output </a:t>
            </a:r>
            <a:r>
              <a:rPr lang="en-US" altLang="en-US" sz="1800"/>
              <a:t>(under Gaussian Noise assumption).  </a:t>
            </a:r>
          </a:p>
          <a:p>
            <a:pPr>
              <a:spcBef>
                <a:spcPct val="0"/>
              </a:spcBef>
              <a:buFontTx/>
              <a:buNone/>
            </a:pPr>
            <a:endParaRPr lang="en-US" altLang="en-US" sz="1800"/>
          </a:p>
        </p:txBody>
      </p:sp>
      <p:sp>
        <p:nvSpPr>
          <p:cNvPr id="2" name="Rettangolo 1">
            <a:extLst>
              <a:ext uri="{FF2B5EF4-FFF2-40B4-BE49-F238E27FC236}">
                <a16:creationId xmlns:a16="http://schemas.microsoft.com/office/drawing/2014/main" id="{D9F81072-50A3-BE8D-A1A3-2899E9CE6F89}"/>
              </a:ext>
            </a:extLst>
          </p:cNvPr>
          <p:cNvSpPr/>
          <p:nvPr/>
        </p:nvSpPr>
        <p:spPr>
          <a:xfrm>
            <a:off x="3998913" y="4148138"/>
            <a:ext cx="1943100" cy="792162"/>
          </a:xfrm>
          <a:prstGeom prst="rect">
            <a:avLst/>
          </a:prstGeom>
        </p:spPr>
        <p:style>
          <a:lnRef idx="2">
            <a:schemeClr val="accent6"/>
          </a:lnRef>
          <a:fillRef idx="1">
            <a:schemeClr val="lt1"/>
          </a:fillRef>
          <a:effectRef idx="0">
            <a:schemeClr val="accent6"/>
          </a:effectRef>
          <a:fontRef idx="minor">
            <a:schemeClr val="dk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endParaRPr lang="it-IT" altLang="it-IT" sz="1800">
              <a:solidFill>
                <a:srgbClr val="000000"/>
              </a:solidFill>
            </a:endParaRPr>
          </a:p>
        </p:txBody>
      </p:sp>
      <p:pic>
        <p:nvPicPr>
          <p:cNvPr id="43012" name="Immagine 3">
            <a:extLst>
              <a:ext uri="{FF2B5EF4-FFF2-40B4-BE49-F238E27FC236}">
                <a16:creationId xmlns:a16="http://schemas.microsoft.com/office/drawing/2014/main" id="{AC0AA359-4E0F-8404-5264-601811ADB3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2013" y="4349750"/>
            <a:ext cx="59848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nettore 2 5">
            <a:extLst>
              <a:ext uri="{FF2B5EF4-FFF2-40B4-BE49-F238E27FC236}">
                <a16:creationId xmlns:a16="http://schemas.microsoft.com/office/drawing/2014/main" id="{E0C29066-1225-9AAA-6649-D4F269709848}"/>
              </a:ext>
            </a:extLst>
          </p:cNvPr>
          <p:cNvCxnSpPr/>
          <p:nvPr/>
        </p:nvCxnSpPr>
        <p:spPr>
          <a:xfrm>
            <a:off x="1574800" y="4545013"/>
            <a:ext cx="8636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F15E0CD2-7C62-4D11-C7B5-1143762DD666}"/>
              </a:ext>
            </a:extLst>
          </p:cNvPr>
          <p:cNvCxnSpPr/>
          <p:nvPr/>
        </p:nvCxnSpPr>
        <p:spPr>
          <a:xfrm>
            <a:off x="3133725" y="4545013"/>
            <a:ext cx="86518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39E66812-C95F-751C-3F5B-2787AF0B4F58}"/>
              </a:ext>
            </a:extLst>
          </p:cNvPr>
          <p:cNvCxnSpPr/>
          <p:nvPr/>
        </p:nvCxnSpPr>
        <p:spPr>
          <a:xfrm>
            <a:off x="5942013" y="4545013"/>
            <a:ext cx="86518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66A60C26-F30D-25EA-7174-A5AC06728AD6}"/>
              </a:ext>
            </a:extLst>
          </p:cNvPr>
          <p:cNvCxnSpPr/>
          <p:nvPr/>
        </p:nvCxnSpPr>
        <p:spPr>
          <a:xfrm flipH="1" flipV="1">
            <a:off x="2732088" y="4897438"/>
            <a:ext cx="7937" cy="76358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33A02F03-6D5A-F6EA-D67A-7532F3E4A4C8}"/>
              </a:ext>
            </a:extLst>
          </p:cNvPr>
          <p:cNvSpPr/>
          <p:nvPr/>
        </p:nvSpPr>
        <p:spPr>
          <a:xfrm>
            <a:off x="2438400" y="4221163"/>
            <a:ext cx="649288" cy="6477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endParaRPr lang="it-IT" altLang="it-IT" sz="1800">
              <a:solidFill>
                <a:srgbClr val="FFFFFF"/>
              </a:solidFill>
            </a:endParaRPr>
          </a:p>
        </p:txBody>
      </p:sp>
      <p:cxnSp>
        <p:nvCxnSpPr>
          <p:cNvPr id="13" name="Connettore 1 12">
            <a:extLst>
              <a:ext uri="{FF2B5EF4-FFF2-40B4-BE49-F238E27FC236}">
                <a16:creationId xmlns:a16="http://schemas.microsoft.com/office/drawing/2014/main" id="{BD69A2A7-D69B-B7C0-F6B9-C428D7CFBECF}"/>
              </a:ext>
            </a:extLst>
          </p:cNvPr>
          <p:cNvCxnSpPr/>
          <p:nvPr/>
        </p:nvCxnSpPr>
        <p:spPr>
          <a:xfrm>
            <a:off x="2762250" y="4349750"/>
            <a:ext cx="0" cy="388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1 14">
            <a:extLst>
              <a:ext uri="{FF2B5EF4-FFF2-40B4-BE49-F238E27FC236}">
                <a16:creationId xmlns:a16="http://schemas.microsoft.com/office/drawing/2014/main" id="{AEE7EB72-3F13-E9DE-3AC6-E266009E1226}"/>
              </a:ext>
            </a:extLst>
          </p:cNvPr>
          <p:cNvCxnSpPr/>
          <p:nvPr/>
        </p:nvCxnSpPr>
        <p:spPr>
          <a:xfrm>
            <a:off x="2576513" y="4545013"/>
            <a:ext cx="395287" cy="111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020" name="Immagine 16">
            <a:extLst>
              <a:ext uri="{FF2B5EF4-FFF2-40B4-BE49-F238E27FC236}">
                <a16:creationId xmlns:a16="http://schemas.microsoft.com/office/drawing/2014/main" id="{D05C46A1-C99C-8B6E-FAA4-CA1B666661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5488" y="4052888"/>
            <a:ext cx="506412"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Immagine 17">
            <a:extLst>
              <a:ext uri="{FF2B5EF4-FFF2-40B4-BE49-F238E27FC236}">
                <a16:creationId xmlns:a16="http://schemas.microsoft.com/office/drawing/2014/main" id="{60561876-C72C-BF65-DC7E-B9E56AF7CF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68438" y="4105275"/>
            <a:ext cx="5953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2" name="Immagine 18">
            <a:extLst>
              <a:ext uri="{FF2B5EF4-FFF2-40B4-BE49-F238E27FC236}">
                <a16:creationId xmlns:a16="http://schemas.microsoft.com/office/drawing/2014/main" id="{519A5C9E-DBFA-5CFE-BCA9-327CE978F33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28925" y="5237163"/>
            <a:ext cx="6111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3" name="Immagine 19">
            <a:extLst>
              <a:ext uri="{FF2B5EF4-FFF2-40B4-BE49-F238E27FC236}">
                <a16:creationId xmlns:a16="http://schemas.microsoft.com/office/drawing/2014/main" id="{73ECEAD5-9805-3D3E-D604-CA79AB74713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10325" y="4060825"/>
            <a:ext cx="485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38AB72E8-1D86-8715-F078-53F33530223E}"/>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Matched Filter (North Filter)</a:t>
            </a:r>
          </a:p>
        </p:txBody>
      </p:sp>
      <p:sp>
        <p:nvSpPr>
          <p:cNvPr id="2" name="Rettangolo 1">
            <a:extLst>
              <a:ext uri="{FF2B5EF4-FFF2-40B4-BE49-F238E27FC236}">
                <a16:creationId xmlns:a16="http://schemas.microsoft.com/office/drawing/2014/main" id="{01BD5E78-D5C4-4EC9-A07F-6381CE6E1142}"/>
              </a:ext>
            </a:extLst>
          </p:cNvPr>
          <p:cNvSpPr/>
          <p:nvPr/>
        </p:nvSpPr>
        <p:spPr>
          <a:xfrm>
            <a:off x="3998913" y="1508125"/>
            <a:ext cx="1943100" cy="792163"/>
          </a:xfrm>
          <a:prstGeom prst="rect">
            <a:avLst/>
          </a:prstGeom>
        </p:spPr>
        <p:style>
          <a:lnRef idx="2">
            <a:schemeClr val="accent6"/>
          </a:lnRef>
          <a:fillRef idx="1">
            <a:schemeClr val="lt1"/>
          </a:fillRef>
          <a:effectRef idx="0">
            <a:schemeClr val="accent6"/>
          </a:effectRef>
          <a:fontRef idx="minor">
            <a:schemeClr val="dk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endParaRPr lang="it-IT" altLang="it-IT" sz="1800">
              <a:solidFill>
                <a:srgbClr val="000000"/>
              </a:solidFill>
            </a:endParaRPr>
          </a:p>
        </p:txBody>
      </p:sp>
      <p:pic>
        <p:nvPicPr>
          <p:cNvPr id="45059" name="Immagine 3">
            <a:extLst>
              <a:ext uri="{FF2B5EF4-FFF2-40B4-BE49-F238E27FC236}">
                <a16:creationId xmlns:a16="http://schemas.microsoft.com/office/drawing/2014/main" id="{1AD0288A-749D-DC0D-D65C-FEA11E98EB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2013" y="1709738"/>
            <a:ext cx="598487"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nettore 2 5">
            <a:extLst>
              <a:ext uri="{FF2B5EF4-FFF2-40B4-BE49-F238E27FC236}">
                <a16:creationId xmlns:a16="http://schemas.microsoft.com/office/drawing/2014/main" id="{9B57F698-5B84-1F2B-2887-C851BF53263B}"/>
              </a:ext>
            </a:extLst>
          </p:cNvPr>
          <p:cNvCxnSpPr/>
          <p:nvPr/>
        </p:nvCxnSpPr>
        <p:spPr>
          <a:xfrm>
            <a:off x="1574800" y="1903413"/>
            <a:ext cx="8636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F2341BF8-724C-A569-B13B-303AF2BD6754}"/>
              </a:ext>
            </a:extLst>
          </p:cNvPr>
          <p:cNvCxnSpPr/>
          <p:nvPr/>
        </p:nvCxnSpPr>
        <p:spPr>
          <a:xfrm>
            <a:off x="3133725" y="1903413"/>
            <a:ext cx="86518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A7BC0E7F-33B8-4682-130E-62176E00A9A9}"/>
              </a:ext>
            </a:extLst>
          </p:cNvPr>
          <p:cNvCxnSpPr/>
          <p:nvPr/>
        </p:nvCxnSpPr>
        <p:spPr>
          <a:xfrm>
            <a:off x="5942013" y="1903413"/>
            <a:ext cx="86518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51582F81-31F9-688F-C13C-AF2908267ACA}"/>
              </a:ext>
            </a:extLst>
          </p:cNvPr>
          <p:cNvCxnSpPr/>
          <p:nvPr/>
        </p:nvCxnSpPr>
        <p:spPr>
          <a:xfrm flipH="1" flipV="1">
            <a:off x="2732088" y="2255838"/>
            <a:ext cx="7937" cy="76517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D6B37CC0-208A-1D72-868A-70F78D194A04}"/>
              </a:ext>
            </a:extLst>
          </p:cNvPr>
          <p:cNvSpPr/>
          <p:nvPr/>
        </p:nvSpPr>
        <p:spPr>
          <a:xfrm>
            <a:off x="2438400" y="1579563"/>
            <a:ext cx="649288" cy="6477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endParaRPr lang="it-IT" altLang="it-IT" sz="1800">
              <a:solidFill>
                <a:srgbClr val="FFFFFF"/>
              </a:solidFill>
            </a:endParaRPr>
          </a:p>
        </p:txBody>
      </p:sp>
      <p:cxnSp>
        <p:nvCxnSpPr>
          <p:cNvPr id="13" name="Connettore 1 12">
            <a:extLst>
              <a:ext uri="{FF2B5EF4-FFF2-40B4-BE49-F238E27FC236}">
                <a16:creationId xmlns:a16="http://schemas.microsoft.com/office/drawing/2014/main" id="{B68C521E-147B-0F1A-F53A-26390CDEC8D2}"/>
              </a:ext>
            </a:extLst>
          </p:cNvPr>
          <p:cNvCxnSpPr/>
          <p:nvPr/>
        </p:nvCxnSpPr>
        <p:spPr>
          <a:xfrm>
            <a:off x="2762250" y="1709738"/>
            <a:ext cx="0" cy="3889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1 14">
            <a:extLst>
              <a:ext uri="{FF2B5EF4-FFF2-40B4-BE49-F238E27FC236}">
                <a16:creationId xmlns:a16="http://schemas.microsoft.com/office/drawing/2014/main" id="{14EF11EF-F085-103D-F0BB-C29C51A84CEB}"/>
              </a:ext>
            </a:extLst>
          </p:cNvPr>
          <p:cNvCxnSpPr/>
          <p:nvPr/>
        </p:nvCxnSpPr>
        <p:spPr>
          <a:xfrm>
            <a:off x="2576513" y="1903413"/>
            <a:ext cx="395287" cy="111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5067" name="Immagine 16">
            <a:extLst>
              <a:ext uri="{FF2B5EF4-FFF2-40B4-BE49-F238E27FC236}">
                <a16:creationId xmlns:a16="http://schemas.microsoft.com/office/drawing/2014/main" id="{3D7D313A-2575-5087-A46F-4471179EE6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5488" y="1412875"/>
            <a:ext cx="5064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8" name="Immagine 17">
            <a:extLst>
              <a:ext uri="{FF2B5EF4-FFF2-40B4-BE49-F238E27FC236}">
                <a16:creationId xmlns:a16="http://schemas.microsoft.com/office/drawing/2014/main" id="{2164FBD4-9C26-E628-CAFE-09F9DCC9A6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68438" y="1465263"/>
            <a:ext cx="5953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9" name="Immagine 18">
            <a:extLst>
              <a:ext uri="{FF2B5EF4-FFF2-40B4-BE49-F238E27FC236}">
                <a16:creationId xmlns:a16="http://schemas.microsoft.com/office/drawing/2014/main" id="{0F5B1570-34BC-EDAD-912C-5691FB85E0C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28925" y="2597150"/>
            <a:ext cx="6111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0" name="Immagine 19">
            <a:extLst>
              <a:ext uri="{FF2B5EF4-FFF2-40B4-BE49-F238E27FC236}">
                <a16:creationId xmlns:a16="http://schemas.microsoft.com/office/drawing/2014/main" id="{2877C313-80CE-8A1C-C164-6CEDEF43213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10325" y="1419225"/>
            <a:ext cx="485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1" name="CasellaDiTesto 21">
            <a:extLst>
              <a:ext uri="{FF2B5EF4-FFF2-40B4-BE49-F238E27FC236}">
                <a16:creationId xmlns:a16="http://schemas.microsoft.com/office/drawing/2014/main" id="{006E6AE5-4675-F12D-0616-121DFEEED02D}"/>
              </a:ext>
            </a:extLst>
          </p:cNvPr>
          <p:cNvSpPr txBox="1">
            <a:spLocks noChangeArrowheads="1"/>
          </p:cNvSpPr>
          <p:nvPr/>
        </p:nvSpPr>
        <p:spPr bwMode="auto">
          <a:xfrm>
            <a:off x="9525" y="3741738"/>
            <a:ext cx="6789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it-IT" sz="1800"/>
              <a:t>The matched filter is the flipped and shifted replica of the original </a:t>
            </a:r>
          </a:p>
        </p:txBody>
      </p:sp>
      <p:pic>
        <p:nvPicPr>
          <p:cNvPr id="45072" name="Immagine 23">
            <a:extLst>
              <a:ext uri="{FF2B5EF4-FFF2-40B4-BE49-F238E27FC236}">
                <a16:creationId xmlns:a16="http://schemas.microsoft.com/office/drawing/2014/main" id="{0D6C390A-FE42-7C8C-F65F-6EFAB85BA62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34188" y="3716338"/>
            <a:ext cx="6683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3" name="Immagine 27">
            <a:extLst>
              <a:ext uri="{FF2B5EF4-FFF2-40B4-BE49-F238E27FC236}">
                <a16:creationId xmlns:a16="http://schemas.microsoft.com/office/drawing/2014/main" id="{9868F1CF-6FEF-9CA4-FE9E-58F78D7894E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4478338"/>
            <a:ext cx="25669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4" name="CasellaDiTesto 6">
            <a:extLst>
              <a:ext uri="{FF2B5EF4-FFF2-40B4-BE49-F238E27FC236}">
                <a16:creationId xmlns:a16="http://schemas.microsoft.com/office/drawing/2014/main" id="{598F68E0-71ED-D8DF-CA3E-D3D0D86A573B}"/>
              </a:ext>
            </a:extLst>
          </p:cNvPr>
          <p:cNvSpPr txBox="1">
            <a:spLocks noChangeArrowheads="1"/>
          </p:cNvSpPr>
          <p:nvPr/>
        </p:nvSpPr>
        <p:spPr bwMode="auto">
          <a:xfrm>
            <a:off x="331788" y="5343525"/>
            <a:ext cx="4640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it-IT" sz="1800"/>
              <a:t>So the output of the filter is (assuming k=1) </a:t>
            </a:r>
          </a:p>
        </p:txBody>
      </p:sp>
      <p:pic>
        <p:nvPicPr>
          <p:cNvPr id="45075" name="Immagine 3">
            <a:extLst>
              <a:ext uri="{FF2B5EF4-FFF2-40B4-BE49-F238E27FC236}">
                <a16:creationId xmlns:a16="http://schemas.microsoft.com/office/drawing/2014/main" id="{5E4898B1-0B62-3AF6-502E-8C0AB10679A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44725" y="5756275"/>
            <a:ext cx="47323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2">
            <a:extLst>
              <a:ext uri="{FF2B5EF4-FFF2-40B4-BE49-F238E27FC236}">
                <a16:creationId xmlns:a16="http://schemas.microsoft.com/office/drawing/2014/main" id="{C36DBE59-F53C-06FE-FFC8-937BBEFC0C78}"/>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Matched Filter (North Filter)</a:t>
            </a:r>
          </a:p>
        </p:txBody>
      </p:sp>
      <p:sp>
        <p:nvSpPr>
          <p:cNvPr id="14" name="Parentesi graffa chiusa 13">
            <a:extLst>
              <a:ext uri="{FF2B5EF4-FFF2-40B4-BE49-F238E27FC236}">
                <a16:creationId xmlns:a16="http://schemas.microsoft.com/office/drawing/2014/main" id="{E1A5D5B4-757B-F652-AE01-0E44B3894909}"/>
              </a:ext>
            </a:extLst>
          </p:cNvPr>
          <p:cNvSpPr/>
          <p:nvPr/>
        </p:nvSpPr>
        <p:spPr>
          <a:xfrm rot="5400000">
            <a:off x="6667500" y="2768600"/>
            <a:ext cx="647700" cy="2559050"/>
          </a:xfrm>
          <a:prstGeom prst="rightBrace">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endParaRPr lang="it-IT" altLang="it-IT" sz="1800"/>
          </a:p>
        </p:txBody>
      </p:sp>
      <p:sp>
        <p:nvSpPr>
          <p:cNvPr id="25" name="Parentesi graffa chiusa 24">
            <a:extLst>
              <a:ext uri="{FF2B5EF4-FFF2-40B4-BE49-F238E27FC236}">
                <a16:creationId xmlns:a16="http://schemas.microsoft.com/office/drawing/2014/main" id="{F12489C9-2D40-030E-D51E-FB9804D273C4}"/>
              </a:ext>
            </a:extLst>
          </p:cNvPr>
          <p:cNvSpPr/>
          <p:nvPr/>
        </p:nvSpPr>
        <p:spPr>
          <a:xfrm rot="5400000">
            <a:off x="2862263" y="2763838"/>
            <a:ext cx="647700" cy="2559050"/>
          </a:xfrm>
          <a:prstGeom prst="rightBrace">
            <a:avLst/>
          </a:prstGeom>
          <a:ln w="5080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endParaRPr lang="it-IT" altLang="it-IT" sz="1800"/>
          </a:p>
        </p:txBody>
      </p:sp>
      <p:sp>
        <p:nvSpPr>
          <p:cNvPr id="47108" name="CasellaDiTesto 20">
            <a:extLst>
              <a:ext uri="{FF2B5EF4-FFF2-40B4-BE49-F238E27FC236}">
                <a16:creationId xmlns:a16="http://schemas.microsoft.com/office/drawing/2014/main" id="{4B4A92DE-BB2D-EAA5-73AD-8A16E2B5C5AB}"/>
              </a:ext>
            </a:extLst>
          </p:cNvPr>
          <p:cNvSpPr txBox="1">
            <a:spLocks noChangeArrowheads="1"/>
          </p:cNvSpPr>
          <p:nvPr/>
        </p:nvSpPr>
        <p:spPr bwMode="auto">
          <a:xfrm>
            <a:off x="1897063" y="4367213"/>
            <a:ext cx="23780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it-IT" sz="1800"/>
              <a:t>Autocorrelation of the</a:t>
            </a:r>
          </a:p>
          <a:p>
            <a:pPr>
              <a:spcBef>
                <a:spcPct val="0"/>
              </a:spcBef>
              <a:buFontTx/>
              <a:buNone/>
            </a:pPr>
            <a:r>
              <a:rPr lang="it-IT" altLang="it-IT" sz="1800"/>
              <a:t>original signal</a:t>
            </a:r>
          </a:p>
        </p:txBody>
      </p:sp>
      <p:sp>
        <p:nvSpPr>
          <p:cNvPr id="47109" name="CasellaDiTesto 25">
            <a:extLst>
              <a:ext uri="{FF2B5EF4-FFF2-40B4-BE49-F238E27FC236}">
                <a16:creationId xmlns:a16="http://schemas.microsoft.com/office/drawing/2014/main" id="{85E6AF18-7EAE-53B3-9D4F-E26917286F56}"/>
              </a:ext>
            </a:extLst>
          </p:cNvPr>
          <p:cNvSpPr txBox="1">
            <a:spLocks noChangeArrowheads="1"/>
          </p:cNvSpPr>
          <p:nvPr/>
        </p:nvSpPr>
        <p:spPr bwMode="auto">
          <a:xfrm>
            <a:off x="5695950" y="4427538"/>
            <a:ext cx="2762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it-IT" sz="1800"/>
              <a:t>Correlation of the original</a:t>
            </a:r>
          </a:p>
          <a:p>
            <a:pPr>
              <a:spcBef>
                <a:spcPct val="0"/>
              </a:spcBef>
              <a:buFontTx/>
              <a:buNone/>
            </a:pPr>
            <a:r>
              <a:rPr lang="it-IT" altLang="it-IT" sz="1800"/>
              <a:t>signal with the noise</a:t>
            </a:r>
          </a:p>
        </p:txBody>
      </p:sp>
      <p:cxnSp>
        <p:nvCxnSpPr>
          <p:cNvPr id="27" name="Connettore 2 26">
            <a:extLst>
              <a:ext uri="{FF2B5EF4-FFF2-40B4-BE49-F238E27FC236}">
                <a16:creationId xmlns:a16="http://schemas.microsoft.com/office/drawing/2014/main" id="{2AF3CD2C-0503-3B5D-FD53-3F14830E5E4C}"/>
              </a:ext>
            </a:extLst>
          </p:cNvPr>
          <p:cNvCxnSpPr/>
          <p:nvPr/>
        </p:nvCxnSpPr>
        <p:spPr>
          <a:xfrm>
            <a:off x="1619250" y="4251325"/>
            <a:ext cx="0" cy="684213"/>
          </a:xfrm>
          <a:prstGeom prst="straightConnector1">
            <a:avLst/>
          </a:prstGeom>
          <a:ln w="1270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B078031F-5D45-D17F-0EFE-BDE83E670451}"/>
              </a:ext>
            </a:extLst>
          </p:cNvPr>
          <p:cNvCxnSpPr/>
          <p:nvPr/>
        </p:nvCxnSpPr>
        <p:spPr>
          <a:xfrm flipV="1">
            <a:off x="5364163" y="4340225"/>
            <a:ext cx="0" cy="677863"/>
          </a:xfrm>
          <a:prstGeom prst="straightConnector1">
            <a:avLst/>
          </a:prstGeom>
          <a:ln w="1270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112" name="CasellaDiTesto 39">
            <a:extLst>
              <a:ext uri="{FF2B5EF4-FFF2-40B4-BE49-F238E27FC236}">
                <a16:creationId xmlns:a16="http://schemas.microsoft.com/office/drawing/2014/main" id="{401E71F5-62A9-CC7F-3D07-F223AEC23A31}"/>
              </a:ext>
            </a:extLst>
          </p:cNvPr>
          <p:cNvSpPr txBox="1">
            <a:spLocks noChangeArrowheads="1"/>
          </p:cNvSpPr>
          <p:nvPr/>
        </p:nvSpPr>
        <p:spPr bwMode="auto">
          <a:xfrm>
            <a:off x="906463" y="5607050"/>
            <a:ext cx="7481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it-IT" sz="1800"/>
              <a:t>For the property of the Fourier Transform it can be also implemented as</a:t>
            </a:r>
          </a:p>
        </p:txBody>
      </p:sp>
      <p:pic>
        <p:nvPicPr>
          <p:cNvPr id="47113" name="Immagine 40">
            <a:extLst>
              <a:ext uri="{FF2B5EF4-FFF2-40B4-BE49-F238E27FC236}">
                <a16:creationId xmlns:a16="http://schemas.microsoft.com/office/drawing/2014/main" id="{50EA68AA-CCE2-9092-097C-37ED1E2DCA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08100" y="6238875"/>
            <a:ext cx="64865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Immagine 1">
            <a:extLst>
              <a:ext uri="{FF2B5EF4-FFF2-40B4-BE49-F238E27FC236}">
                <a16:creationId xmlns:a16="http://schemas.microsoft.com/office/drawing/2014/main" id="{D0CA4FDA-0FF5-C67E-9E53-195A22B725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3450" y="1762125"/>
            <a:ext cx="75565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2">
            <a:extLst>
              <a:ext uri="{FF2B5EF4-FFF2-40B4-BE49-F238E27FC236}">
                <a16:creationId xmlns:a16="http://schemas.microsoft.com/office/drawing/2014/main" id="{B432835D-F1F1-EA65-044A-D2768C829499}"/>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Matched Filter (North Filter)</a:t>
            </a:r>
          </a:p>
        </p:txBody>
      </p:sp>
      <p:pic>
        <p:nvPicPr>
          <p:cNvPr id="35" name="Immagine 34">
            <a:extLst>
              <a:ext uri="{FF2B5EF4-FFF2-40B4-BE49-F238E27FC236}">
                <a16:creationId xmlns:a16="http://schemas.microsoft.com/office/drawing/2014/main" id="{D9012EBC-0BD3-635F-FBE9-8A3684FCB3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089025"/>
            <a:ext cx="5649912"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35">
            <a:extLst>
              <a:ext uri="{FF2B5EF4-FFF2-40B4-BE49-F238E27FC236}">
                <a16:creationId xmlns:a16="http://schemas.microsoft.com/office/drawing/2014/main" id="{95F2CA3D-956B-4300-0F8E-384D3B8756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066800"/>
            <a:ext cx="5703888"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37">
            <a:extLst>
              <a:ext uri="{FF2B5EF4-FFF2-40B4-BE49-F238E27FC236}">
                <a16:creationId xmlns:a16="http://schemas.microsoft.com/office/drawing/2014/main" id="{1CDF669B-76DF-2D7E-8E28-10990F76C36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7988" y="1112838"/>
            <a:ext cx="5670550" cy="425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asellaDiTesto 6">
            <a:extLst>
              <a:ext uri="{FF2B5EF4-FFF2-40B4-BE49-F238E27FC236}">
                <a16:creationId xmlns:a16="http://schemas.microsoft.com/office/drawing/2014/main" id="{B35A5655-EB25-4C26-7C4A-534D30FC1AE3}"/>
              </a:ext>
            </a:extLst>
          </p:cNvPr>
          <p:cNvSpPr txBox="1">
            <a:spLocks noChangeArrowheads="1"/>
          </p:cNvSpPr>
          <p:nvPr/>
        </p:nvSpPr>
        <p:spPr bwMode="auto">
          <a:xfrm>
            <a:off x="2235200" y="5732463"/>
            <a:ext cx="4878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it-IT" sz="1800"/>
              <a:t>The gain is the length of the pulse in samples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3">
            <a:extLst>
              <a:ext uri="{FF2B5EF4-FFF2-40B4-BE49-F238E27FC236}">
                <a16:creationId xmlns:a16="http://schemas.microsoft.com/office/drawing/2014/main" id="{F15B01FA-5B34-826C-148B-303A1E3D20E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0F0C1ED-26FD-7C41-AC60-2842AB592137}" type="slidenum">
              <a:rPr lang="en-GB" altLang="it-IT" sz="1400"/>
              <a:pPr>
                <a:spcBef>
                  <a:spcPct val="0"/>
                </a:spcBef>
                <a:buFontTx/>
                <a:buNone/>
              </a:pPr>
              <a:t>49</a:t>
            </a:fld>
            <a:r>
              <a:rPr lang="en-GB" altLang="it-IT" sz="1400"/>
              <a:t>     </a:t>
            </a:r>
          </a:p>
        </p:txBody>
      </p:sp>
      <p:sp>
        <p:nvSpPr>
          <p:cNvPr id="51202" name="Slide Number Placeholder 5">
            <a:extLst>
              <a:ext uri="{FF2B5EF4-FFF2-40B4-BE49-F238E27FC236}">
                <a16:creationId xmlns:a16="http://schemas.microsoft.com/office/drawing/2014/main" id="{1B72F822-FA8D-241B-B835-437F67AC8581}"/>
              </a:ext>
            </a:extLst>
          </p:cNvPr>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33E00481-49F0-4E46-AF90-18E0198D3DB0}" type="slidenum">
              <a:rPr lang="en-US" altLang="it-IT" sz="1400">
                <a:solidFill>
                  <a:schemeClr val="bg1"/>
                </a:solidFill>
                <a:latin typeface="Times New Roman" panose="02020603050405020304" pitchFamily="18" charset="0"/>
              </a:rPr>
              <a:pPr algn="r" eaLnBrk="1" hangingPunct="1">
                <a:spcBef>
                  <a:spcPct val="0"/>
                </a:spcBef>
                <a:buFontTx/>
                <a:buNone/>
              </a:pPr>
              <a:t>49</a:t>
            </a:fld>
            <a:endParaRPr lang="en-US" altLang="it-IT" sz="1400">
              <a:solidFill>
                <a:schemeClr val="bg1"/>
              </a:solidFill>
              <a:latin typeface="Times New Roman" panose="02020603050405020304" pitchFamily="18" charset="0"/>
            </a:endParaRPr>
          </a:p>
        </p:txBody>
      </p:sp>
      <p:sp>
        <p:nvSpPr>
          <p:cNvPr id="19" name="Title 2">
            <a:extLst>
              <a:ext uri="{FF2B5EF4-FFF2-40B4-BE49-F238E27FC236}">
                <a16:creationId xmlns:a16="http://schemas.microsoft.com/office/drawing/2014/main" id="{0F94094C-2DF8-237E-9099-5DA29F7EA051}"/>
              </a:ext>
            </a:extLst>
          </p:cNvPr>
          <p:cNvSpPr txBox="1">
            <a:spLocks/>
          </p:cNvSpPr>
          <p:nvPr/>
        </p:nvSpPr>
        <p:spPr>
          <a:xfrm>
            <a:off x="179388" y="188913"/>
            <a:ext cx="8208962" cy="719137"/>
          </a:xfrm>
          <a:prstGeom prst="rect">
            <a:avLst/>
          </a:prstGeom>
        </p:spPr>
        <p:txBody>
          <a:bodyPr/>
          <a:lstStyle>
            <a:lvl1pPr algn="ctr" rtl="0" eaLnBrk="0" fontAlgn="base" hangingPunct="0">
              <a:spcBef>
                <a:spcPct val="0"/>
              </a:spcBef>
              <a:spcAft>
                <a:spcPct val="0"/>
              </a:spcAft>
              <a:defRPr sz="4400">
                <a:solidFill>
                  <a:schemeClr val="tx2"/>
                </a:solidFill>
                <a:latin typeface="+mj-lt"/>
                <a:ea typeface="Arial" charset="0"/>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en-GB" kern="0" dirty="0">
                <a:solidFill>
                  <a:srgbClr val="0000FF"/>
                </a:solidFill>
              </a:rPr>
              <a:t>Waveform</a:t>
            </a:r>
          </a:p>
        </p:txBody>
      </p:sp>
      <p:sp>
        <p:nvSpPr>
          <p:cNvPr id="51204" name="CasellaDiTesto 1">
            <a:extLst>
              <a:ext uri="{FF2B5EF4-FFF2-40B4-BE49-F238E27FC236}">
                <a16:creationId xmlns:a16="http://schemas.microsoft.com/office/drawing/2014/main" id="{7082B7BC-BD1E-0878-DDEB-395CA59D2E06}"/>
              </a:ext>
            </a:extLst>
          </p:cNvPr>
          <p:cNvSpPr txBox="1">
            <a:spLocks noChangeArrowheads="1"/>
          </p:cNvSpPr>
          <p:nvPr/>
        </p:nvSpPr>
        <p:spPr bwMode="auto">
          <a:xfrm>
            <a:off x="344488" y="1330325"/>
            <a:ext cx="8799512"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it-IT" altLang="it-IT" sz="3000"/>
              <a:t>The matched filter provides increase in SNR</a:t>
            </a:r>
          </a:p>
          <a:p>
            <a:pPr>
              <a:spcBef>
                <a:spcPct val="0"/>
              </a:spcBef>
            </a:pPr>
            <a:endParaRPr lang="it-IT" altLang="it-IT" sz="3000"/>
          </a:p>
          <a:p>
            <a:pPr>
              <a:spcBef>
                <a:spcPct val="0"/>
              </a:spcBef>
            </a:pPr>
            <a:r>
              <a:rPr lang="it-IT" altLang="it-IT" sz="3000"/>
              <a:t>The output  of the matched filter is the transmitted signal’s autocorrelation</a:t>
            </a:r>
          </a:p>
          <a:p>
            <a:pPr>
              <a:spcBef>
                <a:spcPct val="0"/>
              </a:spcBef>
            </a:pPr>
            <a:endParaRPr lang="it-IT" altLang="it-IT" sz="3000"/>
          </a:p>
          <a:p>
            <a:pPr>
              <a:spcBef>
                <a:spcPct val="0"/>
              </a:spcBef>
            </a:pPr>
            <a:r>
              <a:rPr lang="it-IT" altLang="it-IT" sz="3000"/>
              <a:t>Using signals with autocorrelation functions with peculiar characteristics is helpful</a:t>
            </a:r>
          </a:p>
          <a:p>
            <a:pPr>
              <a:spcBef>
                <a:spcPct val="0"/>
              </a:spcBef>
            </a:pPr>
            <a:endParaRPr lang="it-IT" altLang="it-IT" sz="3000"/>
          </a:p>
          <a:p>
            <a:pPr>
              <a:spcBef>
                <a:spcPct val="0"/>
              </a:spcBef>
            </a:pPr>
            <a:r>
              <a:rPr lang="it-IT" altLang="it-IT" sz="3000" u="sng"/>
              <a:t>Furthermore, the actual duration of the pulse on the receiver is that at the output of the matched filter!    Potentially finer resolution is achievable!</a:t>
            </a:r>
          </a:p>
        </p:txBody>
      </p:sp>
      <p:cxnSp>
        <p:nvCxnSpPr>
          <p:cNvPr id="4" name="Connettore 2 3">
            <a:extLst>
              <a:ext uri="{FF2B5EF4-FFF2-40B4-BE49-F238E27FC236}">
                <a16:creationId xmlns:a16="http://schemas.microsoft.com/office/drawing/2014/main" id="{C65993E6-F1D7-4415-683E-A367F121E3A4}"/>
              </a:ext>
            </a:extLst>
          </p:cNvPr>
          <p:cNvCxnSpPr/>
          <p:nvPr/>
        </p:nvCxnSpPr>
        <p:spPr>
          <a:xfrm>
            <a:off x="1547813" y="6237288"/>
            <a:ext cx="40163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2">
            <a:extLst>
              <a:ext uri="{FF2B5EF4-FFF2-40B4-BE49-F238E27FC236}">
                <a16:creationId xmlns:a16="http://schemas.microsoft.com/office/drawing/2014/main" id="{14814A69-7414-C2BD-9192-58F5721E8E4D}"/>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History</a:t>
            </a:r>
          </a:p>
        </p:txBody>
      </p:sp>
      <p:pic>
        <p:nvPicPr>
          <p:cNvPr id="22530" name="Picture 1">
            <a:extLst>
              <a:ext uri="{FF2B5EF4-FFF2-40B4-BE49-F238E27FC236}">
                <a16:creationId xmlns:a16="http://schemas.microsoft.com/office/drawing/2014/main" id="{DAD41107-19CF-A604-BC5C-8C4D4E52A9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96975"/>
            <a:ext cx="16573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10">
            <a:extLst>
              <a:ext uri="{FF2B5EF4-FFF2-40B4-BE49-F238E27FC236}">
                <a16:creationId xmlns:a16="http://schemas.microsoft.com/office/drawing/2014/main" id="{2CC18878-C2E1-868C-8566-B8F3B579B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508500"/>
            <a:ext cx="3475038"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14">
            <a:extLst>
              <a:ext uri="{FF2B5EF4-FFF2-40B4-BE49-F238E27FC236}">
                <a16:creationId xmlns:a16="http://schemas.microsoft.com/office/drawing/2014/main" id="{488D94CE-C8E6-28FA-41B8-9CD3B6601FF9}"/>
              </a:ext>
            </a:extLst>
          </p:cNvPr>
          <p:cNvSpPr>
            <a:spLocks noChangeArrowheads="1"/>
          </p:cNvSpPr>
          <p:nvPr/>
        </p:nvSpPr>
        <p:spPr bwMode="auto">
          <a:xfrm>
            <a:off x="1908175" y="1557338"/>
            <a:ext cx="7235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a:t>Radar was first patented and demonstrated in 1904 by the German engineer Christian Hülsmeyer.</a:t>
            </a:r>
          </a:p>
          <a:p>
            <a:pPr>
              <a:spcBef>
                <a:spcPct val="0"/>
              </a:spcBef>
              <a:buFontTx/>
              <a:buNone/>
            </a:pPr>
            <a:r>
              <a:rPr lang="en-US" altLang="en-US" sz="1200"/>
              <a:t>His telemobilskop  used a special spark-gap transmitter operating on a 40–50-cm wavelength and a separate receiver that rang a bell when detecting ships up to 5 km from the receiver.</a:t>
            </a:r>
          </a:p>
          <a:p>
            <a:pPr>
              <a:spcBef>
                <a:spcPct val="0"/>
              </a:spcBef>
              <a:buFontTx/>
              <a:buNone/>
            </a:pPr>
            <a:r>
              <a:rPr lang="en-US" altLang="en-US" sz="1200"/>
              <a:t>The first fully documented demonstration of the telemobilskop  was in Cologne, in May 1904, with both the transmitter and receiver located on a platform under the Rhine Bridge (a chain suspension bridge destroyed during World War II) in a monostatic configuration to detect ships on the Rhine River.</a:t>
            </a:r>
          </a:p>
        </p:txBody>
      </p:sp>
      <p:sp>
        <p:nvSpPr>
          <p:cNvPr id="22533" name="TextBox 15">
            <a:extLst>
              <a:ext uri="{FF2B5EF4-FFF2-40B4-BE49-F238E27FC236}">
                <a16:creationId xmlns:a16="http://schemas.microsoft.com/office/drawing/2014/main" id="{470FB95D-A54F-472E-3940-400626F3CDE4}"/>
              </a:ext>
            </a:extLst>
          </p:cNvPr>
          <p:cNvSpPr txBox="1">
            <a:spLocks noChangeArrowheads="1"/>
          </p:cNvSpPr>
          <p:nvPr/>
        </p:nvSpPr>
        <p:spPr bwMode="auto">
          <a:xfrm>
            <a:off x="1979613" y="1196975"/>
            <a:ext cx="222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solidFill>
                  <a:srgbClr val="0000FF"/>
                </a:solidFill>
              </a:rPr>
              <a:t>Hülsmeyer - Germany</a:t>
            </a:r>
          </a:p>
        </p:txBody>
      </p:sp>
      <p:sp>
        <p:nvSpPr>
          <p:cNvPr id="22534" name="TextBox 16">
            <a:extLst>
              <a:ext uri="{FF2B5EF4-FFF2-40B4-BE49-F238E27FC236}">
                <a16:creationId xmlns:a16="http://schemas.microsoft.com/office/drawing/2014/main" id="{AB6846ED-6819-84BA-93FB-8385AE0907AE}"/>
              </a:ext>
            </a:extLst>
          </p:cNvPr>
          <p:cNvSpPr txBox="1">
            <a:spLocks noChangeArrowheads="1"/>
          </p:cNvSpPr>
          <p:nvPr/>
        </p:nvSpPr>
        <p:spPr bwMode="auto">
          <a:xfrm>
            <a:off x="1908175" y="3357563"/>
            <a:ext cx="63023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a:t>This radar effect  was rediscovered by A.  H.  Taylor and L.  C.  Young in 1922 when they were</a:t>
            </a:r>
          </a:p>
          <a:p>
            <a:pPr>
              <a:spcBef>
                <a:spcPct val="0"/>
              </a:spcBef>
              <a:buFontTx/>
              <a:buNone/>
            </a:pPr>
            <a:r>
              <a:rPr lang="en-US" altLang="en-US" sz="1200"/>
              <a:t>carrying out 60 MHz propagation  at the U. S.  Navy Aircraft Laboratory, Anacostia,</a:t>
            </a:r>
          </a:p>
          <a:p>
            <a:pPr>
              <a:spcBef>
                <a:spcPct val="0"/>
              </a:spcBef>
              <a:buFontTx/>
              <a:buNone/>
            </a:pPr>
            <a:r>
              <a:rPr lang="en-US" altLang="en-US" sz="1200"/>
              <a:t>DC.  They first detected bistatic reflections from buildings, trees, and other stationary objects and</a:t>
            </a:r>
          </a:p>
          <a:p>
            <a:pPr>
              <a:spcBef>
                <a:spcPct val="0"/>
              </a:spcBef>
              <a:buFontTx/>
              <a:buNone/>
            </a:pPr>
            <a:r>
              <a:rPr lang="en-US" altLang="en-US" sz="1200"/>
              <a:t>then a wooden steamer traveling down the Potomac River, which cut the beam in what is now</a:t>
            </a:r>
          </a:p>
          <a:p>
            <a:pPr>
              <a:spcBef>
                <a:spcPct val="0"/>
              </a:spcBef>
              <a:buFontTx/>
              <a:buNone/>
            </a:pPr>
            <a:r>
              <a:rPr lang="en-US" altLang="en-US" sz="1200"/>
              <a:t>known as the forward-scatter mode</a:t>
            </a:r>
          </a:p>
        </p:txBody>
      </p:sp>
      <p:sp>
        <p:nvSpPr>
          <p:cNvPr id="22535" name="TextBox 17">
            <a:extLst>
              <a:ext uri="{FF2B5EF4-FFF2-40B4-BE49-F238E27FC236}">
                <a16:creationId xmlns:a16="http://schemas.microsoft.com/office/drawing/2014/main" id="{3D66E589-67D4-16A8-F291-5CF6843E4198}"/>
              </a:ext>
            </a:extLst>
          </p:cNvPr>
          <p:cNvSpPr txBox="1">
            <a:spLocks noChangeArrowheads="1"/>
          </p:cNvSpPr>
          <p:nvPr/>
        </p:nvSpPr>
        <p:spPr bwMode="auto">
          <a:xfrm>
            <a:off x="1908175" y="3068638"/>
            <a:ext cx="2320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solidFill>
                  <a:srgbClr val="0000FF"/>
                </a:solidFill>
              </a:rPr>
              <a:t>Taylor and Young- USA</a:t>
            </a:r>
          </a:p>
        </p:txBody>
      </p:sp>
      <p:sp>
        <p:nvSpPr>
          <p:cNvPr id="22536" name="TextBox 18">
            <a:extLst>
              <a:ext uri="{FF2B5EF4-FFF2-40B4-BE49-F238E27FC236}">
                <a16:creationId xmlns:a16="http://schemas.microsoft.com/office/drawing/2014/main" id="{DC837DE3-5788-FC16-0118-A434A44D0029}"/>
              </a:ext>
            </a:extLst>
          </p:cNvPr>
          <p:cNvSpPr txBox="1">
            <a:spLocks noChangeArrowheads="1"/>
          </p:cNvSpPr>
          <p:nvPr/>
        </p:nvSpPr>
        <p:spPr bwMode="auto">
          <a:xfrm>
            <a:off x="3851275" y="5013325"/>
            <a:ext cx="51133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a:t>In 1922 Guglielmo Marconi at a  Institute of Electrical Engineers and at the Institute of Radio Engineers in New York stated that there was the possibility of perceiving the presence of  a ship by means of an ultrashort wave beam even at  a distance of miles.</a:t>
            </a:r>
          </a:p>
          <a:p>
            <a:pPr>
              <a:spcBef>
                <a:spcPct val="0"/>
              </a:spcBef>
              <a:buFontTx/>
              <a:buNone/>
            </a:pPr>
            <a:r>
              <a:rPr lang="en-US" altLang="en-US" sz="1200"/>
              <a:t>His work promoted </a:t>
            </a:r>
            <a:r>
              <a:rPr lang="en-US" altLang="en-US" sz="1200" b="1">
                <a:solidFill>
                  <a:srgbClr val="0000FF"/>
                </a:solidFill>
              </a:rPr>
              <a:t>Ugo Tiberio’s </a:t>
            </a:r>
            <a:r>
              <a:rPr lang="en-US" altLang="en-US" sz="1200"/>
              <a:t>interest who developed the first version of the radar equation.</a:t>
            </a:r>
          </a:p>
        </p:txBody>
      </p:sp>
      <p:sp>
        <p:nvSpPr>
          <p:cNvPr id="22537" name="TextBox 19">
            <a:extLst>
              <a:ext uri="{FF2B5EF4-FFF2-40B4-BE49-F238E27FC236}">
                <a16:creationId xmlns:a16="http://schemas.microsoft.com/office/drawing/2014/main" id="{B307F1B2-6BB6-0DA4-F3BE-38E099C5B22D}"/>
              </a:ext>
            </a:extLst>
          </p:cNvPr>
          <p:cNvSpPr txBox="1">
            <a:spLocks noChangeArrowheads="1"/>
          </p:cNvSpPr>
          <p:nvPr/>
        </p:nvSpPr>
        <p:spPr bwMode="auto">
          <a:xfrm>
            <a:off x="3924300" y="4652963"/>
            <a:ext cx="149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solidFill>
                  <a:srgbClr val="0000FF"/>
                </a:solidFill>
              </a:rPr>
              <a:t>Marconi -Italy</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3">
            <a:extLst>
              <a:ext uri="{FF2B5EF4-FFF2-40B4-BE49-F238E27FC236}">
                <a16:creationId xmlns:a16="http://schemas.microsoft.com/office/drawing/2014/main" id="{2B9756E1-B10D-CC19-726C-EDCE9856881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FAAC731-8B3D-F84D-8398-E012C5BD485F}" type="slidenum">
              <a:rPr lang="en-GB" altLang="it-IT" sz="1400"/>
              <a:pPr>
                <a:spcBef>
                  <a:spcPct val="0"/>
                </a:spcBef>
                <a:buFontTx/>
                <a:buNone/>
              </a:pPr>
              <a:t>50</a:t>
            </a:fld>
            <a:r>
              <a:rPr lang="en-GB" altLang="it-IT" sz="1400"/>
              <a:t>     </a:t>
            </a:r>
          </a:p>
        </p:txBody>
      </p:sp>
      <p:sp>
        <p:nvSpPr>
          <p:cNvPr id="52226" name="Slide Number Placeholder 5">
            <a:extLst>
              <a:ext uri="{FF2B5EF4-FFF2-40B4-BE49-F238E27FC236}">
                <a16:creationId xmlns:a16="http://schemas.microsoft.com/office/drawing/2014/main" id="{AB797C6B-A4B4-142E-AE99-A45AA3B50EE7}"/>
              </a:ext>
            </a:extLst>
          </p:cNvPr>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5F961D08-FA10-9D4F-920E-E2598692598F}" type="slidenum">
              <a:rPr lang="en-US" altLang="it-IT" sz="1400">
                <a:solidFill>
                  <a:schemeClr val="bg1"/>
                </a:solidFill>
                <a:latin typeface="Times New Roman" panose="02020603050405020304" pitchFamily="18" charset="0"/>
              </a:rPr>
              <a:pPr algn="r" eaLnBrk="1" hangingPunct="1">
                <a:spcBef>
                  <a:spcPct val="0"/>
                </a:spcBef>
                <a:buFontTx/>
                <a:buNone/>
              </a:pPr>
              <a:t>50</a:t>
            </a:fld>
            <a:endParaRPr lang="en-US" altLang="it-IT" sz="1400">
              <a:solidFill>
                <a:schemeClr val="bg1"/>
              </a:solidFill>
              <a:latin typeface="Times New Roman" panose="02020603050405020304" pitchFamily="18" charset="0"/>
            </a:endParaRPr>
          </a:p>
        </p:txBody>
      </p:sp>
      <p:sp>
        <p:nvSpPr>
          <p:cNvPr id="52227" name="Rectangle 2">
            <a:extLst>
              <a:ext uri="{FF2B5EF4-FFF2-40B4-BE49-F238E27FC236}">
                <a16:creationId xmlns:a16="http://schemas.microsoft.com/office/drawing/2014/main" id="{478FDB39-BBC8-8D3D-40DC-95CCDE900F19}"/>
              </a:ext>
            </a:extLst>
          </p:cNvPr>
          <p:cNvSpPr>
            <a:spLocks noGrp="1" noChangeArrowheads="1"/>
          </p:cNvSpPr>
          <p:nvPr>
            <p:ph type="title" idx="4294967295"/>
          </p:nvPr>
        </p:nvSpPr>
        <p:spPr/>
        <p:txBody>
          <a:bodyPr/>
          <a:lstStyle/>
          <a:p>
            <a:pPr eaLnBrk="1" hangingPunct="1"/>
            <a:r>
              <a:rPr lang="en-US" altLang="it-IT">
                <a:solidFill>
                  <a:srgbClr val="0070C0"/>
                </a:solidFill>
              </a:rPr>
              <a:t>LFM Signals</a:t>
            </a:r>
          </a:p>
        </p:txBody>
      </p:sp>
      <p:sp>
        <p:nvSpPr>
          <p:cNvPr id="52228" name="CasellaDiTesto 1">
            <a:extLst>
              <a:ext uri="{FF2B5EF4-FFF2-40B4-BE49-F238E27FC236}">
                <a16:creationId xmlns:a16="http://schemas.microsoft.com/office/drawing/2014/main" id="{2CA0D10F-D1B1-EC9A-3AB1-EE96BBD266EC}"/>
              </a:ext>
            </a:extLst>
          </p:cNvPr>
          <p:cNvSpPr txBox="1">
            <a:spLocks noChangeArrowheads="1"/>
          </p:cNvSpPr>
          <p:nvPr/>
        </p:nvSpPr>
        <p:spPr bwMode="auto">
          <a:xfrm>
            <a:off x="376238" y="1700213"/>
            <a:ext cx="7045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800"/>
              <a:t>A common solution to the energy/bandwith/duration dilemma is the </a:t>
            </a:r>
          </a:p>
          <a:p>
            <a:pPr eaLnBrk="1" hangingPunct="1">
              <a:spcBef>
                <a:spcPct val="0"/>
              </a:spcBef>
              <a:buFontTx/>
              <a:buNone/>
            </a:pPr>
            <a:r>
              <a:rPr lang="it-IT" altLang="it-IT" sz="1800"/>
              <a:t>use of Linear Frequency Modulated Signals </a:t>
            </a:r>
          </a:p>
        </p:txBody>
      </p:sp>
      <p:sp>
        <p:nvSpPr>
          <p:cNvPr id="52229" name="CasellaDiTesto 8">
            <a:extLst>
              <a:ext uri="{FF2B5EF4-FFF2-40B4-BE49-F238E27FC236}">
                <a16:creationId xmlns:a16="http://schemas.microsoft.com/office/drawing/2014/main" id="{28B3E868-B949-7898-C13E-41EE706C1977}"/>
              </a:ext>
            </a:extLst>
          </p:cNvPr>
          <p:cNvSpPr txBox="1">
            <a:spLocks noChangeArrowheads="1"/>
          </p:cNvSpPr>
          <p:nvPr/>
        </p:nvSpPr>
        <p:spPr bwMode="auto">
          <a:xfrm>
            <a:off x="2352675" y="5780088"/>
            <a:ext cx="2592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800"/>
              <a:t>is called chirp rate</a:t>
            </a:r>
          </a:p>
        </p:txBody>
      </p:sp>
      <p:sp>
        <p:nvSpPr>
          <p:cNvPr id="19463" name="CasellaDiTesto 15">
            <a:extLst>
              <a:ext uri="{FF2B5EF4-FFF2-40B4-BE49-F238E27FC236}">
                <a16:creationId xmlns:a16="http://schemas.microsoft.com/office/drawing/2014/main" id="{D86B16D7-8EDD-30CE-73C2-EDAFF57A5BA5}"/>
              </a:ext>
            </a:extLst>
          </p:cNvPr>
          <p:cNvSpPr txBox="1">
            <a:spLocks noChangeArrowheads="1"/>
          </p:cNvSpPr>
          <p:nvPr/>
        </p:nvSpPr>
        <p:spPr bwMode="auto">
          <a:xfrm>
            <a:off x="6018213" y="4979988"/>
            <a:ext cx="1403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800"/>
              <a:t>Chirp signal</a:t>
            </a:r>
          </a:p>
        </p:txBody>
      </p:sp>
      <p:pic>
        <p:nvPicPr>
          <p:cNvPr id="52231" name="Immagine 23">
            <a:extLst>
              <a:ext uri="{FF2B5EF4-FFF2-40B4-BE49-F238E27FC236}">
                <a16:creationId xmlns:a16="http://schemas.microsoft.com/office/drawing/2014/main" id="{E3BA042D-854E-EBDB-ED52-B73CF219B5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088" y="4770438"/>
            <a:ext cx="507841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Immagine 24">
            <a:extLst>
              <a:ext uri="{FF2B5EF4-FFF2-40B4-BE49-F238E27FC236}">
                <a16:creationId xmlns:a16="http://schemas.microsoft.com/office/drawing/2014/main" id="{CD4AF961-8B51-3213-4C0D-4FC6B8DDE9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38" y="5664200"/>
            <a:ext cx="15065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Immagine 28">
            <a:extLst>
              <a:ext uri="{FF2B5EF4-FFF2-40B4-BE49-F238E27FC236}">
                <a16:creationId xmlns:a16="http://schemas.microsoft.com/office/drawing/2014/main" id="{8EE5D1BB-5007-CF5F-B54D-F7F5418E48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175" y="2376488"/>
            <a:ext cx="500062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Connettore 2 16">
            <a:extLst>
              <a:ext uri="{FF2B5EF4-FFF2-40B4-BE49-F238E27FC236}">
                <a16:creationId xmlns:a16="http://schemas.microsoft.com/office/drawing/2014/main" id="{AC985177-8BF9-7A7A-70FB-2232A185F0C8}"/>
              </a:ext>
            </a:extLst>
          </p:cNvPr>
          <p:cNvCxnSpPr/>
          <p:nvPr/>
        </p:nvCxnSpPr>
        <p:spPr>
          <a:xfrm flipH="1" flipV="1">
            <a:off x="5364163" y="4381500"/>
            <a:ext cx="952500" cy="612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727" name="Connettore 1 30726">
            <a:extLst>
              <a:ext uri="{FF2B5EF4-FFF2-40B4-BE49-F238E27FC236}">
                <a16:creationId xmlns:a16="http://schemas.microsoft.com/office/drawing/2014/main" id="{45DD837D-CF8B-F25E-17D5-9731DBDF9B51}"/>
              </a:ext>
            </a:extLst>
          </p:cNvPr>
          <p:cNvCxnSpPr/>
          <p:nvPr/>
        </p:nvCxnSpPr>
        <p:spPr>
          <a:xfrm flipH="1">
            <a:off x="7129463" y="2095500"/>
            <a:ext cx="17462" cy="2846388"/>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1" name="Connettore 1 40">
            <a:extLst>
              <a:ext uri="{FF2B5EF4-FFF2-40B4-BE49-F238E27FC236}">
                <a16:creationId xmlns:a16="http://schemas.microsoft.com/office/drawing/2014/main" id="{008B75EC-EA9A-AA9E-1102-6EA6D02227E5}"/>
              </a:ext>
            </a:extLst>
          </p:cNvPr>
          <p:cNvCxnSpPr/>
          <p:nvPr/>
        </p:nvCxnSpPr>
        <p:spPr>
          <a:xfrm>
            <a:off x="5256213" y="3419475"/>
            <a:ext cx="3779837" cy="11113"/>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sp>
        <p:nvSpPr>
          <p:cNvPr id="52237" name="CasellaDiTesto 30732">
            <a:extLst>
              <a:ext uri="{FF2B5EF4-FFF2-40B4-BE49-F238E27FC236}">
                <a16:creationId xmlns:a16="http://schemas.microsoft.com/office/drawing/2014/main" id="{378AD480-F243-41A9-C49A-C5070CE5111E}"/>
              </a:ext>
            </a:extLst>
          </p:cNvPr>
          <p:cNvSpPr txBox="1">
            <a:spLocks noChangeArrowheads="1"/>
          </p:cNvSpPr>
          <p:nvPr/>
        </p:nvSpPr>
        <p:spPr bwMode="auto">
          <a:xfrm>
            <a:off x="8243888" y="3536950"/>
            <a:ext cx="62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800"/>
              <a:t>time</a:t>
            </a:r>
          </a:p>
        </p:txBody>
      </p:sp>
      <p:sp>
        <p:nvSpPr>
          <p:cNvPr id="52238" name="CasellaDiTesto 30733">
            <a:extLst>
              <a:ext uri="{FF2B5EF4-FFF2-40B4-BE49-F238E27FC236}">
                <a16:creationId xmlns:a16="http://schemas.microsoft.com/office/drawing/2014/main" id="{18FDC73C-A19C-437C-C27D-10F9A9B139E5}"/>
              </a:ext>
            </a:extLst>
          </p:cNvPr>
          <p:cNvSpPr txBox="1">
            <a:spLocks noChangeArrowheads="1"/>
          </p:cNvSpPr>
          <p:nvPr/>
        </p:nvSpPr>
        <p:spPr bwMode="auto">
          <a:xfrm>
            <a:off x="6478588" y="2043113"/>
            <a:ext cx="582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800"/>
              <a:t>freq</a:t>
            </a:r>
          </a:p>
        </p:txBody>
      </p:sp>
      <p:cxnSp>
        <p:nvCxnSpPr>
          <p:cNvPr id="48" name="Connettore 1 47">
            <a:extLst>
              <a:ext uri="{FF2B5EF4-FFF2-40B4-BE49-F238E27FC236}">
                <a16:creationId xmlns:a16="http://schemas.microsoft.com/office/drawing/2014/main" id="{E4A9E729-83EC-316E-1AFA-FF7013AC9487}"/>
              </a:ext>
            </a:extLst>
          </p:cNvPr>
          <p:cNvCxnSpPr/>
          <p:nvPr/>
        </p:nvCxnSpPr>
        <p:spPr>
          <a:xfrm flipH="1">
            <a:off x="6215063" y="2092325"/>
            <a:ext cx="1863725" cy="191293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9473" name="CasellaDiTesto 54">
            <a:extLst>
              <a:ext uri="{FF2B5EF4-FFF2-40B4-BE49-F238E27FC236}">
                <a16:creationId xmlns:a16="http://schemas.microsoft.com/office/drawing/2014/main" id="{CDA5DA28-A249-ACB0-A5C2-1D58B1FEECD4}"/>
              </a:ext>
            </a:extLst>
          </p:cNvPr>
          <p:cNvSpPr txBox="1">
            <a:spLocks noChangeArrowheads="1"/>
          </p:cNvSpPr>
          <p:nvPr/>
        </p:nvSpPr>
        <p:spPr bwMode="auto">
          <a:xfrm>
            <a:off x="7215188" y="4179888"/>
            <a:ext cx="2043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800"/>
              <a:t>Linear Frequency </a:t>
            </a:r>
          </a:p>
          <a:p>
            <a:pPr eaLnBrk="1" hangingPunct="1">
              <a:spcBef>
                <a:spcPct val="0"/>
              </a:spcBef>
              <a:buFontTx/>
              <a:buNone/>
            </a:pPr>
            <a:r>
              <a:rPr lang="it-IT" altLang="it-IT" sz="1800"/>
              <a:t>Modulation</a:t>
            </a:r>
          </a:p>
        </p:txBody>
      </p:sp>
      <p:cxnSp>
        <p:nvCxnSpPr>
          <p:cNvPr id="56" name="Connettore 2 55">
            <a:extLst>
              <a:ext uri="{FF2B5EF4-FFF2-40B4-BE49-F238E27FC236}">
                <a16:creationId xmlns:a16="http://schemas.microsoft.com/office/drawing/2014/main" id="{C9938FD8-DA8E-A835-41EE-92F37F1A3877}"/>
              </a:ext>
            </a:extLst>
          </p:cNvPr>
          <p:cNvCxnSpPr/>
          <p:nvPr/>
        </p:nvCxnSpPr>
        <p:spPr>
          <a:xfrm flipH="1" flipV="1">
            <a:off x="7248525" y="3028950"/>
            <a:ext cx="812800" cy="12493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94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P spid="1947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Immagine 2">
            <a:extLst>
              <a:ext uri="{FF2B5EF4-FFF2-40B4-BE49-F238E27FC236}">
                <a16:creationId xmlns:a16="http://schemas.microsoft.com/office/drawing/2014/main" id="{39B5816C-4B49-8313-9AFF-4F9DBB33A2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75" y="1417638"/>
            <a:ext cx="586581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Date Placeholder 1">
            <a:extLst>
              <a:ext uri="{FF2B5EF4-FFF2-40B4-BE49-F238E27FC236}">
                <a16:creationId xmlns:a16="http://schemas.microsoft.com/office/drawing/2014/main" id="{267561A1-7114-C6F3-E877-D8FB32153EC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it-IT" sz="1400"/>
              <a:t>Slides 6,7&amp;8</a:t>
            </a:r>
            <a:endParaRPr lang="en-GB" altLang="it-IT" sz="1400"/>
          </a:p>
        </p:txBody>
      </p:sp>
      <p:sp>
        <p:nvSpPr>
          <p:cNvPr id="53251" name="Slide Number Placeholder 3">
            <a:extLst>
              <a:ext uri="{FF2B5EF4-FFF2-40B4-BE49-F238E27FC236}">
                <a16:creationId xmlns:a16="http://schemas.microsoft.com/office/drawing/2014/main" id="{2C994B77-6EEC-9C0B-91CA-B1773748A5B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5D4C9ECD-2E72-5240-B7D5-3D36C33B3A52}" type="slidenum">
              <a:rPr lang="en-GB" altLang="it-IT" sz="1400"/>
              <a:pPr>
                <a:spcBef>
                  <a:spcPct val="0"/>
                </a:spcBef>
                <a:buFontTx/>
                <a:buNone/>
              </a:pPr>
              <a:t>51</a:t>
            </a:fld>
            <a:r>
              <a:rPr lang="en-GB" altLang="it-IT" sz="1400"/>
              <a:t>     </a:t>
            </a:r>
          </a:p>
        </p:txBody>
      </p:sp>
      <p:sp>
        <p:nvSpPr>
          <p:cNvPr id="53252" name="Slide Number Placeholder 5">
            <a:extLst>
              <a:ext uri="{FF2B5EF4-FFF2-40B4-BE49-F238E27FC236}">
                <a16:creationId xmlns:a16="http://schemas.microsoft.com/office/drawing/2014/main" id="{657BAE07-AA45-17AB-7123-993CB0FCE349}"/>
              </a:ext>
            </a:extLst>
          </p:cNvPr>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017CE200-E375-234F-8039-4E4D18F4AEA0}" type="slidenum">
              <a:rPr lang="en-US" altLang="it-IT" sz="1400">
                <a:solidFill>
                  <a:schemeClr val="bg1"/>
                </a:solidFill>
                <a:latin typeface="Times New Roman" panose="02020603050405020304" pitchFamily="18" charset="0"/>
              </a:rPr>
              <a:pPr algn="r" eaLnBrk="1" hangingPunct="1">
                <a:spcBef>
                  <a:spcPct val="0"/>
                </a:spcBef>
                <a:buFontTx/>
                <a:buNone/>
              </a:pPr>
              <a:t>51</a:t>
            </a:fld>
            <a:endParaRPr lang="en-US" altLang="it-IT" sz="1400">
              <a:solidFill>
                <a:schemeClr val="bg1"/>
              </a:solidFill>
              <a:latin typeface="Times New Roman" panose="02020603050405020304" pitchFamily="18" charset="0"/>
            </a:endParaRPr>
          </a:p>
        </p:txBody>
      </p:sp>
      <p:sp>
        <p:nvSpPr>
          <p:cNvPr id="53253" name="Rectangle 2">
            <a:extLst>
              <a:ext uri="{FF2B5EF4-FFF2-40B4-BE49-F238E27FC236}">
                <a16:creationId xmlns:a16="http://schemas.microsoft.com/office/drawing/2014/main" id="{17EEB7B6-D16F-B21D-80AE-EE6DCE1DD338}"/>
              </a:ext>
            </a:extLst>
          </p:cNvPr>
          <p:cNvSpPr>
            <a:spLocks noGrp="1" noChangeArrowheads="1"/>
          </p:cNvSpPr>
          <p:nvPr>
            <p:ph type="title" idx="4294967295"/>
          </p:nvPr>
        </p:nvSpPr>
        <p:spPr/>
        <p:txBody>
          <a:bodyPr/>
          <a:lstStyle/>
          <a:p>
            <a:pPr eaLnBrk="1" hangingPunct="1"/>
            <a:r>
              <a:rPr lang="en-US" altLang="it-IT">
                <a:solidFill>
                  <a:srgbClr val="0070C0"/>
                </a:solidFill>
              </a:rPr>
              <a:t>LFM Signals</a:t>
            </a:r>
          </a:p>
        </p:txBody>
      </p:sp>
      <p:sp>
        <p:nvSpPr>
          <p:cNvPr id="53254" name="CasellaDiTesto 1">
            <a:extLst>
              <a:ext uri="{FF2B5EF4-FFF2-40B4-BE49-F238E27FC236}">
                <a16:creationId xmlns:a16="http://schemas.microsoft.com/office/drawing/2014/main" id="{74375BA0-4898-CFA6-8616-A67A1B34594D}"/>
              </a:ext>
            </a:extLst>
          </p:cNvPr>
          <p:cNvSpPr txBox="1">
            <a:spLocks noChangeArrowheads="1"/>
          </p:cNvSpPr>
          <p:nvPr/>
        </p:nvSpPr>
        <p:spPr bwMode="auto">
          <a:xfrm>
            <a:off x="250825" y="1162050"/>
            <a:ext cx="328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800"/>
              <a:t>Matched filter output of a chirp</a:t>
            </a:r>
          </a:p>
        </p:txBody>
      </p:sp>
      <p:pic>
        <p:nvPicPr>
          <p:cNvPr id="53255" name="Immagine 5">
            <a:extLst>
              <a:ext uri="{FF2B5EF4-FFF2-40B4-BE49-F238E27FC236}">
                <a16:creationId xmlns:a16="http://schemas.microsoft.com/office/drawing/2014/main" id="{A36835E9-B7E3-550B-6A0C-0FAC30F4C8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4618038"/>
            <a:ext cx="5613400"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CasellaDiTesto 17">
            <a:extLst>
              <a:ext uri="{FF2B5EF4-FFF2-40B4-BE49-F238E27FC236}">
                <a16:creationId xmlns:a16="http://schemas.microsoft.com/office/drawing/2014/main" id="{1123264F-629D-6E0C-C534-CE6FC254AE28}"/>
              </a:ext>
            </a:extLst>
          </p:cNvPr>
          <p:cNvSpPr txBox="1">
            <a:spLocks noChangeArrowheads="1"/>
          </p:cNvSpPr>
          <p:nvPr/>
        </p:nvSpPr>
        <p:spPr bwMode="auto">
          <a:xfrm>
            <a:off x="6413500" y="6226175"/>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800"/>
              <a:t>sinc</a:t>
            </a:r>
          </a:p>
        </p:txBody>
      </p:sp>
      <p:cxnSp>
        <p:nvCxnSpPr>
          <p:cNvPr id="19" name="Connettore 2 18">
            <a:extLst>
              <a:ext uri="{FF2B5EF4-FFF2-40B4-BE49-F238E27FC236}">
                <a16:creationId xmlns:a16="http://schemas.microsoft.com/office/drawing/2014/main" id="{D120E9D0-99BC-A621-2EF7-47B10CF2CEC4}"/>
              </a:ext>
            </a:extLst>
          </p:cNvPr>
          <p:cNvCxnSpPr/>
          <p:nvPr/>
        </p:nvCxnSpPr>
        <p:spPr>
          <a:xfrm flipH="1" flipV="1">
            <a:off x="5422900" y="5264150"/>
            <a:ext cx="1135063" cy="8270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490" name="CasellaDiTesto 20">
            <a:extLst>
              <a:ext uri="{FF2B5EF4-FFF2-40B4-BE49-F238E27FC236}">
                <a16:creationId xmlns:a16="http://schemas.microsoft.com/office/drawing/2014/main" id="{41DFB9F1-A67C-B0B2-5602-E84F98BE04A3}"/>
              </a:ext>
            </a:extLst>
          </p:cNvPr>
          <p:cNvSpPr txBox="1">
            <a:spLocks noChangeArrowheads="1"/>
          </p:cNvSpPr>
          <p:nvPr/>
        </p:nvSpPr>
        <p:spPr bwMode="auto">
          <a:xfrm>
            <a:off x="2452688" y="575945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800"/>
              <a:t>Triangular window</a:t>
            </a:r>
          </a:p>
        </p:txBody>
      </p:sp>
      <p:cxnSp>
        <p:nvCxnSpPr>
          <p:cNvPr id="22" name="Connettore 2 21">
            <a:extLst>
              <a:ext uri="{FF2B5EF4-FFF2-40B4-BE49-F238E27FC236}">
                <a16:creationId xmlns:a16="http://schemas.microsoft.com/office/drawing/2014/main" id="{CCC6C811-0EB7-D78E-9201-D8F0B83617D8}"/>
              </a:ext>
            </a:extLst>
          </p:cNvPr>
          <p:cNvCxnSpPr/>
          <p:nvPr/>
        </p:nvCxnSpPr>
        <p:spPr>
          <a:xfrm flipH="1" flipV="1">
            <a:off x="3162300" y="5157788"/>
            <a:ext cx="263525" cy="6016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p:bldP spid="2049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Immagine 2">
            <a:extLst>
              <a:ext uri="{FF2B5EF4-FFF2-40B4-BE49-F238E27FC236}">
                <a16:creationId xmlns:a16="http://schemas.microsoft.com/office/drawing/2014/main" id="{6112A6ED-DC44-123D-2518-12E034931D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1114425"/>
            <a:ext cx="4497388"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Date Placeholder 1">
            <a:extLst>
              <a:ext uri="{FF2B5EF4-FFF2-40B4-BE49-F238E27FC236}">
                <a16:creationId xmlns:a16="http://schemas.microsoft.com/office/drawing/2014/main" id="{8F5ADC7C-5851-8F1F-056A-C4A6C5AAF0B5}"/>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it-IT" sz="1400"/>
              <a:t>Slides 6,7&amp;8</a:t>
            </a:r>
            <a:endParaRPr lang="en-GB" altLang="it-IT" sz="1400"/>
          </a:p>
        </p:txBody>
      </p:sp>
      <p:sp>
        <p:nvSpPr>
          <p:cNvPr id="54275" name="Slide Number Placeholder 3">
            <a:extLst>
              <a:ext uri="{FF2B5EF4-FFF2-40B4-BE49-F238E27FC236}">
                <a16:creationId xmlns:a16="http://schemas.microsoft.com/office/drawing/2014/main" id="{EE3C2800-7356-8DF2-C3ED-CAED51DBA34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0901766-3B6F-5840-A42B-206572E79E3D}" type="slidenum">
              <a:rPr lang="en-GB" altLang="it-IT" sz="1400"/>
              <a:pPr>
                <a:spcBef>
                  <a:spcPct val="0"/>
                </a:spcBef>
                <a:buFontTx/>
                <a:buNone/>
              </a:pPr>
              <a:t>52</a:t>
            </a:fld>
            <a:r>
              <a:rPr lang="en-GB" altLang="it-IT" sz="1400"/>
              <a:t>     </a:t>
            </a:r>
          </a:p>
        </p:txBody>
      </p:sp>
      <p:sp>
        <p:nvSpPr>
          <p:cNvPr id="54276" name="Rectangle 2">
            <a:extLst>
              <a:ext uri="{FF2B5EF4-FFF2-40B4-BE49-F238E27FC236}">
                <a16:creationId xmlns:a16="http://schemas.microsoft.com/office/drawing/2014/main" id="{200ADBCE-FD93-360C-67D9-6F5B4FABEE86}"/>
              </a:ext>
            </a:extLst>
          </p:cNvPr>
          <p:cNvSpPr>
            <a:spLocks noGrp="1" noChangeArrowheads="1"/>
          </p:cNvSpPr>
          <p:nvPr>
            <p:ph type="title" idx="4294967295"/>
          </p:nvPr>
        </p:nvSpPr>
        <p:spPr/>
        <p:txBody>
          <a:bodyPr/>
          <a:lstStyle/>
          <a:p>
            <a:pPr eaLnBrk="1" hangingPunct="1"/>
            <a:r>
              <a:rPr lang="en-US" altLang="it-IT">
                <a:solidFill>
                  <a:srgbClr val="0070C0"/>
                </a:solidFill>
              </a:rPr>
              <a:t>LFM Signals</a:t>
            </a:r>
          </a:p>
        </p:txBody>
      </p:sp>
      <p:pic>
        <p:nvPicPr>
          <p:cNvPr id="54277" name="Immagine 5">
            <a:extLst>
              <a:ext uri="{FF2B5EF4-FFF2-40B4-BE49-F238E27FC236}">
                <a16:creationId xmlns:a16="http://schemas.microsoft.com/office/drawing/2014/main" id="{E5CC44E2-15E3-6879-1C60-534347D649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3478213"/>
            <a:ext cx="5545138"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sellaDiTesto 1">
            <a:extLst>
              <a:ext uri="{FF2B5EF4-FFF2-40B4-BE49-F238E27FC236}">
                <a16:creationId xmlns:a16="http://schemas.microsoft.com/office/drawing/2014/main" id="{AF315C28-96CE-EE60-FEBD-519BE9F51C4B}"/>
              </a:ext>
            </a:extLst>
          </p:cNvPr>
          <p:cNvSpPr txBox="1">
            <a:spLocks noChangeArrowheads="1"/>
          </p:cNvSpPr>
          <p:nvPr/>
        </p:nvSpPr>
        <p:spPr bwMode="auto">
          <a:xfrm>
            <a:off x="469900" y="4749800"/>
            <a:ext cx="582771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it-IT" altLang="en-US" sz="1800"/>
              <a:t>First null for large time-bandiwth products occurs at 1/B</a:t>
            </a:r>
          </a:p>
          <a:p>
            <a:pPr>
              <a:spcBef>
                <a:spcPct val="0"/>
              </a:spcBef>
              <a:buFontTx/>
              <a:buNone/>
            </a:pPr>
            <a:endParaRPr lang="it-IT" altLang="en-US" sz="1800"/>
          </a:p>
          <a:p>
            <a:pPr>
              <a:spcBef>
                <a:spcPct val="0"/>
              </a:spcBef>
              <a:buFontTx/>
              <a:buNone/>
            </a:pPr>
            <a:r>
              <a:rPr lang="it-IT" altLang="en-US" sz="1800"/>
              <a:t>The compression ratio is  T/(1/B) = TB</a:t>
            </a:r>
          </a:p>
          <a:p>
            <a:pPr>
              <a:spcBef>
                <a:spcPct val="0"/>
              </a:spcBef>
              <a:buFontTx/>
              <a:buNone/>
            </a:pPr>
            <a:endParaRPr lang="it-IT" altLang="en-US" sz="1800"/>
          </a:p>
          <a:p>
            <a:pPr>
              <a:spcBef>
                <a:spcPct val="0"/>
              </a:spcBef>
              <a:buFontTx/>
              <a:buNone/>
            </a:pPr>
            <a:r>
              <a:rPr lang="it-IT" altLang="en-US" sz="1800"/>
              <a:t>Higher TB products lead to better compression. </a:t>
            </a:r>
          </a:p>
          <a:p>
            <a:pPr>
              <a:spcBef>
                <a:spcPct val="0"/>
              </a:spcBef>
              <a:buFontTx/>
              <a:buNone/>
            </a:pPr>
            <a:endParaRPr lang="it-IT" altLang="en-US" sz="180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Date Placeholder 1">
            <a:extLst>
              <a:ext uri="{FF2B5EF4-FFF2-40B4-BE49-F238E27FC236}">
                <a16:creationId xmlns:a16="http://schemas.microsoft.com/office/drawing/2014/main" id="{F6300AF7-8B37-FA9A-BFD4-8469F4C2D640}"/>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it-IT" sz="1400"/>
              <a:t>Slides 6,7&amp;8</a:t>
            </a:r>
            <a:endParaRPr lang="en-GB" altLang="it-IT" sz="1400"/>
          </a:p>
        </p:txBody>
      </p:sp>
      <p:sp>
        <p:nvSpPr>
          <p:cNvPr id="55298" name="Slide Number Placeholder 3">
            <a:extLst>
              <a:ext uri="{FF2B5EF4-FFF2-40B4-BE49-F238E27FC236}">
                <a16:creationId xmlns:a16="http://schemas.microsoft.com/office/drawing/2014/main" id="{B7484125-851F-503F-BEF9-32E57540FB7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A925804-9217-044E-85FD-B7CD606FB3FA}" type="slidenum">
              <a:rPr lang="en-GB" altLang="it-IT" sz="1400"/>
              <a:pPr>
                <a:spcBef>
                  <a:spcPct val="0"/>
                </a:spcBef>
                <a:buFontTx/>
                <a:buNone/>
              </a:pPr>
              <a:t>53</a:t>
            </a:fld>
            <a:r>
              <a:rPr lang="en-GB" altLang="it-IT" sz="1400"/>
              <a:t>     </a:t>
            </a:r>
          </a:p>
        </p:txBody>
      </p:sp>
      <p:sp>
        <p:nvSpPr>
          <p:cNvPr id="55299" name="Slide Number Placeholder 5">
            <a:extLst>
              <a:ext uri="{FF2B5EF4-FFF2-40B4-BE49-F238E27FC236}">
                <a16:creationId xmlns:a16="http://schemas.microsoft.com/office/drawing/2014/main" id="{205F95E1-7A63-BFA7-BA61-9FD456CD90BF}"/>
              </a:ext>
            </a:extLst>
          </p:cNvPr>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87858989-4084-4947-A77B-B269D577790F}" type="slidenum">
              <a:rPr lang="en-US" altLang="it-IT" sz="1400">
                <a:solidFill>
                  <a:schemeClr val="bg1"/>
                </a:solidFill>
                <a:latin typeface="Times New Roman" panose="02020603050405020304" pitchFamily="18" charset="0"/>
              </a:rPr>
              <a:pPr algn="r" eaLnBrk="1" hangingPunct="1">
                <a:spcBef>
                  <a:spcPct val="0"/>
                </a:spcBef>
                <a:buFontTx/>
                <a:buNone/>
              </a:pPr>
              <a:t>53</a:t>
            </a:fld>
            <a:endParaRPr lang="en-US" altLang="it-IT" sz="1400">
              <a:solidFill>
                <a:schemeClr val="bg1"/>
              </a:solidFill>
              <a:latin typeface="Times New Roman" panose="02020603050405020304" pitchFamily="18" charset="0"/>
            </a:endParaRPr>
          </a:p>
        </p:txBody>
      </p:sp>
      <p:sp>
        <p:nvSpPr>
          <p:cNvPr id="55300" name="Rectangle 2">
            <a:extLst>
              <a:ext uri="{FF2B5EF4-FFF2-40B4-BE49-F238E27FC236}">
                <a16:creationId xmlns:a16="http://schemas.microsoft.com/office/drawing/2014/main" id="{7E9C75B6-A6FA-D6D7-7049-D59EFB200DFA}"/>
              </a:ext>
            </a:extLst>
          </p:cNvPr>
          <p:cNvSpPr>
            <a:spLocks noGrp="1" noChangeArrowheads="1"/>
          </p:cNvSpPr>
          <p:nvPr>
            <p:ph type="title" idx="4294967295"/>
          </p:nvPr>
        </p:nvSpPr>
        <p:spPr>
          <a:xfrm>
            <a:off x="457200" y="42863"/>
            <a:ext cx="8229600" cy="1143000"/>
          </a:xfrm>
        </p:spPr>
        <p:txBody>
          <a:bodyPr/>
          <a:lstStyle/>
          <a:p>
            <a:pPr eaLnBrk="1" hangingPunct="1"/>
            <a:r>
              <a:rPr lang="en-US" altLang="it-IT"/>
              <a:t>LFM </a:t>
            </a:r>
            <a:r>
              <a:rPr lang="en-US" altLang="it-IT">
                <a:solidFill>
                  <a:srgbClr val="0070C0"/>
                </a:solidFill>
              </a:rPr>
              <a:t>Signals</a:t>
            </a:r>
            <a:r>
              <a:rPr lang="en-US" altLang="it-IT"/>
              <a:t> in Matlab</a:t>
            </a:r>
          </a:p>
        </p:txBody>
      </p:sp>
      <p:sp>
        <p:nvSpPr>
          <p:cNvPr id="55301" name="Rettangolo 8">
            <a:extLst>
              <a:ext uri="{FF2B5EF4-FFF2-40B4-BE49-F238E27FC236}">
                <a16:creationId xmlns:a16="http://schemas.microsoft.com/office/drawing/2014/main" id="{E5F0A93F-1F7D-D479-DE39-121E49834E9D}"/>
              </a:ext>
            </a:extLst>
          </p:cNvPr>
          <p:cNvSpPr>
            <a:spLocks noChangeArrowheads="1"/>
          </p:cNvSpPr>
          <p:nvPr/>
        </p:nvSpPr>
        <p:spPr bwMode="auto">
          <a:xfrm>
            <a:off x="452438" y="1019175"/>
            <a:ext cx="8229600" cy="520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200">
                <a:solidFill>
                  <a:srgbClr val="000000"/>
                </a:solidFill>
                <a:latin typeface="courier"/>
              </a:rPr>
              <a:t> </a:t>
            </a:r>
            <a:endParaRPr lang="it-IT" altLang="it-IT" sz="1000">
              <a:solidFill>
                <a:srgbClr val="000000"/>
              </a:solidFill>
              <a:latin typeface="courier"/>
            </a:endParaRPr>
          </a:p>
          <a:p>
            <a:pPr eaLnBrk="1" hangingPunct="1">
              <a:spcBef>
                <a:spcPct val="0"/>
              </a:spcBef>
              <a:buFontTx/>
              <a:buNone/>
            </a:pPr>
            <a:r>
              <a:rPr lang="it-IT" altLang="it-IT" sz="1000">
                <a:solidFill>
                  <a:srgbClr val="228B22"/>
                </a:solidFill>
                <a:latin typeface="courier"/>
              </a:rPr>
              <a:t>% parameter definition</a:t>
            </a:r>
          </a:p>
          <a:p>
            <a:pPr eaLnBrk="1" hangingPunct="1">
              <a:spcBef>
                <a:spcPct val="0"/>
              </a:spcBef>
              <a:buFontTx/>
              <a:buNone/>
            </a:pPr>
            <a:r>
              <a:rPr lang="fi-FI" altLang="it-IT" sz="1000">
                <a:solidFill>
                  <a:srgbClr val="000000"/>
                </a:solidFill>
                <a:latin typeface="courier"/>
              </a:rPr>
              <a:t>B = 40e6; </a:t>
            </a:r>
            <a:r>
              <a:rPr lang="fi-FI" altLang="it-IT" sz="1000">
                <a:solidFill>
                  <a:srgbClr val="228B22"/>
                </a:solidFill>
                <a:latin typeface="courier"/>
              </a:rPr>
              <a:t>% 40MHz - 2 side spectrum</a:t>
            </a:r>
          </a:p>
          <a:p>
            <a:pPr eaLnBrk="1" hangingPunct="1">
              <a:spcBef>
                <a:spcPct val="0"/>
              </a:spcBef>
              <a:buFontTx/>
              <a:buNone/>
            </a:pPr>
            <a:r>
              <a:rPr lang="fi-FI" altLang="it-IT" sz="1000">
                <a:solidFill>
                  <a:srgbClr val="000000"/>
                </a:solidFill>
                <a:latin typeface="courier"/>
              </a:rPr>
              <a:t>tau = 1e-6; </a:t>
            </a:r>
            <a:r>
              <a:rPr lang="fi-FI" altLang="it-IT" sz="1000">
                <a:solidFill>
                  <a:srgbClr val="228B22"/>
                </a:solidFill>
                <a:latin typeface="courier"/>
              </a:rPr>
              <a:t>% 1 micro-second</a:t>
            </a:r>
          </a:p>
          <a:p>
            <a:pPr eaLnBrk="1" hangingPunct="1">
              <a:spcBef>
                <a:spcPct val="0"/>
              </a:spcBef>
              <a:buFontTx/>
              <a:buNone/>
            </a:pPr>
            <a:r>
              <a:rPr lang="fi-FI" altLang="it-IT" sz="1000">
                <a:solidFill>
                  <a:srgbClr val="000000"/>
                </a:solidFill>
                <a:latin typeface="courier"/>
              </a:rPr>
              <a:t>fs = 10.2*B; </a:t>
            </a:r>
            <a:r>
              <a:rPr lang="fi-FI" altLang="it-IT" sz="1000">
                <a:solidFill>
                  <a:srgbClr val="228B22"/>
                </a:solidFill>
                <a:latin typeface="courier"/>
              </a:rPr>
              <a:t>% sampling frequency</a:t>
            </a:r>
          </a:p>
          <a:p>
            <a:pPr eaLnBrk="1" hangingPunct="1">
              <a:spcBef>
                <a:spcPct val="0"/>
              </a:spcBef>
              <a:buFontTx/>
              <a:buNone/>
            </a:pPr>
            <a:r>
              <a:rPr lang="fi-FI" altLang="it-IT" sz="1000">
                <a:solidFill>
                  <a:srgbClr val="228B22"/>
                </a:solidFill>
                <a:latin typeface="courier"/>
              </a:rPr>
              <a:t> </a:t>
            </a:r>
          </a:p>
          <a:p>
            <a:pPr eaLnBrk="1" hangingPunct="1">
              <a:spcBef>
                <a:spcPct val="0"/>
              </a:spcBef>
              <a:buFontTx/>
              <a:buNone/>
            </a:pPr>
            <a:r>
              <a:rPr lang="fi-FI" altLang="it-IT" sz="1000">
                <a:solidFill>
                  <a:srgbClr val="228B22"/>
                </a:solidFill>
                <a:latin typeface="courier"/>
              </a:rPr>
              <a:t>% support variables</a:t>
            </a:r>
          </a:p>
          <a:p>
            <a:pPr eaLnBrk="1" hangingPunct="1">
              <a:spcBef>
                <a:spcPct val="0"/>
              </a:spcBef>
              <a:buFontTx/>
              <a:buNone/>
            </a:pPr>
            <a:r>
              <a:rPr lang="fi-FI" altLang="it-IT" sz="1000">
                <a:solidFill>
                  <a:srgbClr val="000000"/>
                </a:solidFill>
                <a:latin typeface="courier"/>
              </a:rPr>
              <a:t>t = linspace(-tau/2, tau/2, tau*fs); </a:t>
            </a:r>
            <a:r>
              <a:rPr lang="fi-FI" altLang="it-IT" sz="1000">
                <a:solidFill>
                  <a:srgbClr val="228B22"/>
                </a:solidFill>
                <a:latin typeface="courier"/>
              </a:rPr>
              <a:t>%time axis</a:t>
            </a:r>
          </a:p>
          <a:p>
            <a:pPr eaLnBrk="1" hangingPunct="1">
              <a:spcBef>
                <a:spcPct val="0"/>
              </a:spcBef>
              <a:buFontTx/>
              <a:buNone/>
            </a:pPr>
            <a:r>
              <a:rPr lang="fi-FI" altLang="it-IT" sz="1000">
                <a:solidFill>
                  <a:srgbClr val="000000"/>
                </a:solidFill>
                <a:latin typeface="courier"/>
              </a:rPr>
              <a:t>k = B/tau; </a:t>
            </a:r>
            <a:r>
              <a:rPr lang="fi-FI" altLang="it-IT" sz="1000">
                <a:solidFill>
                  <a:srgbClr val="228B22"/>
                </a:solidFill>
                <a:latin typeface="courier"/>
              </a:rPr>
              <a:t>% chirp Rate</a:t>
            </a:r>
          </a:p>
          <a:p>
            <a:pPr eaLnBrk="1" hangingPunct="1">
              <a:spcBef>
                <a:spcPct val="0"/>
              </a:spcBef>
              <a:buFontTx/>
              <a:buNone/>
            </a:pPr>
            <a:r>
              <a:rPr lang="fi-FI" altLang="it-IT" sz="1000">
                <a:solidFill>
                  <a:srgbClr val="000000"/>
                </a:solidFill>
                <a:latin typeface="courier"/>
              </a:rPr>
              <a:t>N = nextpow2(numel(t)); </a:t>
            </a:r>
            <a:r>
              <a:rPr lang="fi-FI" altLang="it-IT" sz="1000">
                <a:solidFill>
                  <a:srgbClr val="228B22"/>
                </a:solidFill>
                <a:latin typeface="courier"/>
              </a:rPr>
              <a:t>% number of samples in the FFT</a:t>
            </a:r>
          </a:p>
          <a:p>
            <a:pPr eaLnBrk="1" hangingPunct="1">
              <a:spcBef>
                <a:spcPct val="0"/>
              </a:spcBef>
              <a:buFontTx/>
              <a:buNone/>
            </a:pPr>
            <a:r>
              <a:rPr lang="fi-FI" altLang="it-IT" sz="1000">
                <a:solidFill>
                  <a:srgbClr val="000000"/>
                </a:solidFill>
                <a:latin typeface="courier"/>
              </a:rPr>
              <a:t>F = linspace(-fs/2,fs/2,2^N); </a:t>
            </a:r>
            <a:r>
              <a:rPr lang="fi-FI" altLang="it-IT" sz="1000">
                <a:solidFill>
                  <a:srgbClr val="228B22"/>
                </a:solidFill>
                <a:latin typeface="courier"/>
              </a:rPr>
              <a:t>%frequency axis</a:t>
            </a:r>
          </a:p>
          <a:p>
            <a:pPr eaLnBrk="1" hangingPunct="1">
              <a:spcBef>
                <a:spcPct val="0"/>
              </a:spcBef>
              <a:buFontTx/>
              <a:buNone/>
            </a:pPr>
            <a:r>
              <a:rPr lang="fi-FI" altLang="it-IT" sz="1000">
                <a:solidFill>
                  <a:srgbClr val="228B22"/>
                </a:solidFill>
                <a:latin typeface="courier"/>
              </a:rPr>
              <a:t> </a:t>
            </a:r>
          </a:p>
          <a:p>
            <a:pPr eaLnBrk="1" hangingPunct="1">
              <a:spcBef>
                <a:spcPct val="0"/>
              </a:spcBef>
              <a:buFontTx/>
              <a:buNone/>
            </a:pPr>
            <a:r>
              <a:rPr lang="fi-FI" altLang="it-IT" sz="1000">
                <a:solidFill>
                  <a:srgbClr val="228B22"/>
                </a:solidFill>
                <a:latin typeface="courier"/>
              </a:rPr>
              <a:t>% time domain signal</a:t>
            </a:r>
          </a:p>
          <a:p>
            <a:pPr eaLnBrk="1" hangingPunct="1">
              <a:spcBef>
                <a:spcPct val="0"/>
              </a:spcBef>
              <a:buFontTx/>
              <a:buNone/>
            </a:pPr>
            <a:r>
              <a:rPr lang="fi-FI" altLang="it-IT" sz="1000">
                <a:solidFill>
                  <a:srgbClr val="000000"/>
                </a:solidFill>
                <a:latin typeface="courier"/>
              </a:rPr>
              <a:t>s = exp(1i* pi*(k*t.^2)); </a:t>
            </a:r>
            <a:r>
              <a:rPr lang="fi-FI" altLang="it-IT" sz="1000">
                <a:solidFill>
                  <a:srgbClr val="228B22"/>
                </a:solidFill>
                <a:latin typeface="courier"/>
              </a:rPr>
              <a:t>% chirp (used the 2 side spectrum definition for B so no need 2 in front of pi)</a:t>
            </a:r>
          </a:p>
          <a:p>
            <a:pPr eaLnBrk="1" hangingPunct="1">
              <a:spcBef>
                <a:spcPct val="0"/>
              </a:spcBef>
              <a:buFontTx/>
              <a:buNone/>
            </a:pPr>
            <a:r>
              <a:rPr lang="fi-FI" altLang="it-IT" sz="1000">
                <a:solidFill>
                  <a:srgbClr val="228B22"/>
                </a:solidFill>
                <a:latin typeface="courier"/>
              </a:rPr>
              <a:t>% frequency domain signal</a:t>
            </a:r>
          </a:p>
          <a:p>
            <a:pPr eaLnBrk="1" hangingPunct="1">
              <a:spcBef>
                <a:spcPct val="0"/>
              </a:spcBef>
              <a:buFontTx/>
              <a:buNone/>
            </a:pPr>
            <a:r>
              <a:rPr lang="fi-FI" altLang="it-IT" sz="1000">
                <a:solidFill>
                  <a:srgbClr val="000000"/>
                </a:solidFill>
                <a:latin typeface="courier"/>
              </a:rPr>
              <a:t>S =fftshift(fft(s,2^N))/numel(s); </a:t>
            </a:r>
            <a:r>
              <a:rPr lang="fi-FI" altLang="it-IT" sz="1000">
                <a:solidFill>
                  <a:srgbClr val="228B22"/>
                </a:solidFill>
                <a:latin typeface="courier"/>
              </a:rPr>
              <a:t>% chirp Spectrum</a:t>
            </a:r>
          </a:p>
          <a:p>
            <a:pPr eaLnBrk="1" hangingPunct="1">
              <a:spcBef>
                <a:spcPct val="0"/>
              </a:spcBef>
              <a:buFontTx/>
              <a:buNone/>
            </a:pPr>
            <a:r>
              <a:rPr lang="fi-FI" altLang="it-IT" sz="1000">
                <a:solidFill>
                  <a:srgbClr val="228B22"/>
                </a:solidFill>
                <a:latin typeface="courier"/>
              </a:rPr>
              <a:t> </a:t>
            </a:r>
          </a:p>
          <a:p>
            <a:pPr eaLnBrk="1" hangingPunct="1">
              <a:spcBef>
                <a:spcPct val="0"/>
              </a:spcBef>
              <a:buFontTx/>
              <a:buNone/>
            </a:pPr>
            <a:r>
              <a:rPr lang="fi-FI" altLang="it-IT" sz="1000">
                <a:solidFill>
                  <a:srgbClr val="228B22"/>
                </a:solidFill>
                <a:latin typeface="courier"/>
              </a:rPr>
              <a:t>% plots </a:t>
            </a:r>
          </a:p>
          <a:p>
            <a:pPr eaLnBrk="1" hangingPunct="1">
              <a:spcBef>
                <a:spcPct val="0"/>
              </a:spcBef>
              <a:buFontTx/>
              <a:buNone/>
            </a:pPr>
            <a:r>
              <a:rPr lang="fi-FI" altLang="it-IT" sz="1000">
                <a:solidFill>
                  <a:srgbClr val="228B22"/>
                </a:solidFill>
                <a:latin typeface="courier"/>
              </a:rPr>
              <a:t> </a:t>
            </a:r>
          </a:p>
          <a:p>
            <a:pPr eaLnBrk="1" hangingPunct="1">
              <a:spcBef>
                <a:spcPct val="0"/>
              </a:spcBef>
              <a:buFontTx/>
              <a:buNone/>
            </a:pPr>
            <a:r>
              <a:rPr lang="fi-FI" altLang="it-IT" sz="1000">
                <a:solidFill>
                  <a:srgbClr val="000000"/>
                </a:solidFill>
                <a:latin typeface="courier"/>
              </a:rPr>
              <a:t>figure, plot(t,real(s))</a:t>
            </a:r>
          </a:p>
          <a:p>
            <a:pPr eaLnBrk="1" hangingPunct="1">
              <a:spcBef>
                <a:spcPct val="0"/>
              </a:spcBef>
              <a:buFontTx/>
              <a:buNone/>
            </a:pPr>
            <a:r>
              <a:rPr lang="fi-FI" altLang="it-IT" sz="1000">
                <a:solidFill>
                  <a:srgbClr val="000000"/>
                </a:solidFill>
                <a:latin typeface="courier"/>
              </a:rPr>
              <a:t>title(</a:t>
            </a:r>
            <a:r>
              <a:rPr lang="fi-FI" altLang="it-IT" sz="1000">
                <a:solidFill>
                  <a:srgbClr val="A020F0"/>
                </a:solidFill>
                <a:latin typeface="courier"/>
              </a:rPr>
              <a:t>'Time domain signal-Real part'</a:t>
            </a:r>
            <a:r>
              <a:rPr lang="fi-FI" altLang="it-IT" sz="1000">
                <a:solidFill>
                  <a:srgbClr val="000000"/>
                </a:solidFill>
                <a:latin typeface="courier"/>
              </a:rPr>
              <a:t>)</a:t>
            </a:r>
          </a:p>
          <a:p>
            <a:pPr eaLnBrk="1" hangingPunct="1">
              <a:spcBef>
                <a:spcPct val="0"/>
              </a:spcBef>
              <a:buFontTx/>
              <a:buNone/>
            </a:pPr>
            <a:r>
              <a:rPr lang="fi-FI" altLang="it-IT" sz="1000">
                <a:solidFill>
                  <a:srgbClr val="000000"/>
                </a:solidFill>
                <a:latin typeface="courier"/>
              </a:rPr>
              <a:t>xlabel(</a:t>
            </a:r>
            <a:r>
              <a:rPr lang="fi-FI" altLang="it-IT" sz="1000">
                <a:solidFill>
                  <a:srgbClr val="A020F0"/>
                </a:solidFill>
                <a:latin typeface="courier"/>
              </a:rPr>
              <a:t>'time'</a:t>
            </a:r>
            <a:r>
              <a:rPr lang="fi-FI" altLang="it-IT" sz="1000">
                <a:solidFill>
                  <a:srgbClr val="000000"/>
                </a:solidFill>
                <a:latin typeface="courier"/>
              </a:rPr>
              <a:t>)</a:t>
            </a:r>
          </a:p>
          <a:p>
            <a:pPr eaLnBrk="1" hangingPunct="1">
              <a:spcBef>
                <a:spcPct val="0"/>
              </a:spcBef>
              <a:buFontTx/>
              <a:buNone/>
            </a:pPr>
            <a:r>
              <a:rPr lang="fi-FI" altLang="it-IT" sz="1000">
                <a:solidFill>
                  <a:srgbClr val="000000"/>
                </a:solidFill>
                <a:latin typeface="courier"/>
              </a:rPr>
              <a:t>ylabel(</a:t>
            </a:r>
            <a:r>
              <a:rPr lang="fi-FI" altLang="it-IT" sz="1000">
                <a:solidFill>
                  <a:srgbClr val="A020F0"/>
                </a:solidFill>
                <a:latin typeface="courier"/>
              </a:rPr>
              <a:t>'Amplitude'</a:t>
            </a:r>
            <a:r>
              <a:rPr lang="fi-FI" altLang="it-IT" sz="1000">
                <a:solidFill>
                  <a:srgbClr val="000000"/>
                </a:solidFill>
                <a:latin typeface="courier"/>
              </a:rPr>
              <a:t>)</a:t>
            </a:r>
          </a:p>
          <a:p>
            <a:pPr eaLnBrk="1" hangingPunct="1">
              <a:spcBef>
                <a:spcPct val="0"/>
              </a:spcBef>
              <a:buFontTx/>
              <a:buNone/>
            </a:pPr>
            <a:r>
              <a:rPr lang="fi-FI" altLang="it-IT" sz="1000">
                <a:solidFill>
                  <a:srgbClr val="000000"/>
                </a:solidFill>
                <a:latin typeface="courier"/>
              </a:rPr>
              <a:t> </a:t>
            </a:r>
          </a:p>
          <a:p>
            <a:pPr eaLnBrk="1" hangingPunct="1">
              <a:spcBef>
                <a:spcPct val="0"/>
              </a:spcBef>
              <a:buFontTx/>
              <a:buNone/>
            </a:pPr>
            <a:r>
              <a:rPr lang="fi-FI" altLang="it-IT" sz="1000">
                <a:solidFill>
                  <a:srgbClr val="000000"/>
                </a:solidFill>
                <a:latin typeface="courier"/>
              </a:rPr>
              <a:t>figure, plot(t,unwrap(angle(s))/(2*pi))</a:t>
            </a:r>
          </a:p>
          <a:p>
            <a:pPr eaLnBrk="1" hangingPunct="1">
              <a:spcBef>
                <a:spcPct val="0"/>
              </a:spcBef>
              <a:buFontTx/>
              <a:buNone/>
            </a:pPr>
            <a:r>
              <a:rPr lang="fi-FI" altLang="it-IT" sz="1000">
                <a:solidFill>
                  <a:srgbClr val="000000"/>
                </a:solidFill>
                <a:latin typeface="courier"/>
              </a:rPr>
              <a:t>title(</a:t>
            </a:r>
            <a:r>
              <a:rPr lang="fi-FI" altLang="it-IT" sz="1000">
                <a:solidFill>
                  <a:srgbClr val="A020F0"/>
                </a:solidFill>
                <a:latin typeface="courier"/>
              </a:rPr>
              <a:t>'Time domain signal-phase [rad]'</a:t>
            </a:r>
            <a:r>
              <a:rPr lang="fi-FI" altLang="it-IT" sz="1000">
                <a:solidFill>
                  <a:srgbClr val="000000"/>
                </a:solidFill>
                <a:latin typeface="courier"/>
              </a:rPr>
              <a:t>)</a:t>
            </a:r>
          </a:p>
          <a:p>
            <a:pPr eaLnBrk="1" hangingPunct="1">
              <a:spcBef>
                <a:spcPct val="0"/>
              </a:spcBef>
              <a:buFontTx/>
              <a:buNone/>
            </a:pPr>
            <a:r>
              <a:rPr lang="fi-FI" altLang="it-IT" sz="1000">
                <a:solidFill>
                  <a:srgbClr val="000000"/>
                </a:solidFill>
                <a:latin typeface="courier"/>
              </a:rPr>
              <a:t>xlabel(</a:t>
            </a:r>
            <a:r>
              <a:rPr lang="fi-FI" altLang="it-IT" sz="1000">
                <a:solidFill>
                  <a:srgbClr val="A020F0"/>
                </a:solidFill>
                <a:latin typeface="courier"/>
              </a:rPr>
              <a:t>'time'</a:t>
            </a:r>
            <a:r>
              <a:rPr lang="fi-FI" altLang="it-IT" sz="1000">
                <a:solidFill>
                  <a:srgbClr val="000000"/>
                </a:solidFill>
                <a:latin typeface="courier"/>
              </a:rPr>
              <a:t>)</a:t>
            </a:r>
          </a:p>
          <a:p>
            <a:pPr eaLnBrk="1" hangingPunct="1">
              <a:spcBef>
                <a:spcPct val="0"/>
              </a:spcBef>
              <a:buFontTx/>
              <a:buNone/>
            </a:pPr>
            <a:r>
              <a:rPr lang="fi-FI" altLang="it-IT" sz="1000">
                <a:solidFill>
                  <a:srgbClr val="000000"/>
                </a:solidFill>
                <a:latin typeface="courier"/>
              </a:rPr>
              <a:t>ylabel(</a:t>
            </a:r>
            <a:r>
              <a:rPr lang="fi-FI" altLang="it-IT" sz="1000">
                <a:solidFill>
                  <a:srgbClr val="A020F0"/>
                </a:solidFill>
                <a:latin typeface="courier"/>
              </a:rPr>
              <a:t>'Phase'</a:t>
            </a:r>
            <a:r>
              <a:rPr lang="fi-FI" altLang="it-IT" sz="1000">
                <a:solidFill>
                  <a:srgbClr val="000000"/>
                </a:solidFill>
                <a:latin typeface="courier"/>
              </a:rPr>
              <a:t>)</a:t>
            </a:r>
          </a:p>
          <a:p>
            <a:pPr eaLnBrk="1" hangingPunct="1">
              <a:spcBef>
                <a:spcPct val="0"/>
              </a:spcBef>
              <a:buFontTx/>
              <a:buNone/>
            </a:pPr>
            <a:r>
              <a:rPr lang="fi-FI" altLang="it-IT" sz="1000">
                <a:solidFill>
                  <a:srgbClr val="000000"/>
                </a:solidFill>
                <a:latin typeface="courier"/>
              </a:rPr>
              <a:t> </a:t>
            </a:r>
          </a:p>
          <a:p>
            <a:pPr eaLnBrk="1" hangingPunct="1">
              <a:spcBef>
                <a:spcPct val="0"/>
              </a:spcBef>
              <a:buFontTx/>
              <a:buNone/>
            </a:pPr>
            <a:r>
              <a:rPr lang="fi-FI" altLang="it-IT" sz="1000">
                <a:solidFill>
                  <a:srgbClr val="000000"/>
                </a:solidFill>
                <a:latin typeface="courier"/>
              </a:rPr>
              <a:t>figure, plot(F,abs(S))</a:t>
            </a:r>
          </a:p>
          <a:p>
            <a:pPr eaLnBrk="1" hangingPunct="1">
              <a:spcBef>
                <a:spcPct val="0"/>
              </a:spcBef>
              <a:buFontTx/>
              <a:buNone/>
            </a:pPr>
            <a:r>
              <a:rPr lang="fi-FI" altLang="it-IT" sz="1000">
                <a:solidFill>
                  <a:srgbClr val="000000"/>
                </a:solidFill>
                <a:latin typeface="courier"/>
              </a:rPr>
              <a:t>title(</a:t>
            </a:r>
            <a:r>
              <a:rPr lang="fi-FI" altLang="it-IT" sz="1000">
                <a:solidFill>
                  <a:srgbClr val="A020F0"/>
                </a:solidFill>
                <a:latin typeface="courier"/>
              </a:rPr>
              <a:t>'Frequency domain signal'</a:t>
            </a:r>
            <a:r>
              <a:rPr lang="fi-FI" altLang="it-IT" sz="1000">
                <a:solidFill>
                  <a:srgbClr val="000000"/>
                </a:solidFill>
                <a:latin typeface="courier"/>
              </a:rPr>
              <a:t>)</a:t>
            </a:r>
          </a:p>
          <a:p>
            <a:pPr eaLnBrk="1" hangingPunct="1">
              <a:spcBef>
                <a:spcPct val="0"/>
              </a:spcBef>
              <a:buFontTx/>
              <a:buNone/>
            </a:pPr>
            <a:r>
              <a:rPr lang="fi-FI" altLang="it-IT" sz="1000">
                <a:solidFill>
                  <a:srgbClr val="000000"/>
                </a:solidFill>
                <a:latin typeface="courier"/>
              </a:rPr>
              <a:t>xlabel(</a:t>
            </a:r>
            <a:r>
              <a:rPr lang="fi-FI" altLang="it-IT" sz="1000">
                <a:solidFill>
                  <a:srgbClr val="A020F0"/>
                </a:solidFill>
                <a:latin typeface="courier"/>
              </a:rPr>
              <a:t>'Frequency'</a:t>
            </a:r>
            <a:r>
              <a:rPr lang="fi-FI" altLang="it-IT" sz="1000">
                <a:solidFill>
                  <a:srgbClr val="000000"/>
                </a:solidFill>
                <a:latin typeface="courier"/>
              </a:rPr>
              <a:t>)</a:t>
            </a:r>
          </a:p>
          <a:p>
            <a:pPr eaLnBrk="1" hangingPunct="1">
              <a:spcBef>
                <a:spcPct val="0"/>
              </a:spcBef>
              <a:buFontTx/>
              <a:buNone/>
            </a:pPr>
            <a:r>
              <a:rPr lang="fi-FI" altLang="it-IT" sz="1000">
                <a:solidFill>
                  <a:srgbClr val="000000"/>
                </a:solidFill>
                <a:latin typeface="courier"/>
              </a:rPr>
              <a:t>ylabel(</a:t>
            </a:r>
            <a:r>
              <a:rPr lang="fi-FI" altLang="it-IT" sz="1000">
                <a:solidFill>
                  <a:srgbClr val="A020F0"/>
                </a:solidFill>
                <a:latin typeface="courier"/>
              </a:rPr>
              <a:t>'Magnitude Spectrum'</a:t>
            </a:r>
            <a:r>
              <a:rPr lang="fi-FI" altLang="it-IT" sz="1000">
                <a:solidFill>
                  <a:srgbClr val="000000"/>
                </a:solidFill>
                <a:latin typeface="courier"/>
              </a:rPr>
              <a:t>)</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Date Placeholder 1">
            <a:extLst>
              <a:ext uri="{FF2B5EF4-FFF2-40B4-BE49-F238E27FC236}">
                <a16:creationId xmlns:a16="http://schemas.microsoft.com/office/drawing/2014/main" id="{F8120DBF-0DB1-C372-083D-BF57663153FE}"/>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it-IT" sz="1400"/>
              <a:t>Slides 6,7&amp;8</a:t>
            </a:r>
            <a:endParaRPr lang="en-GB" altLang="it-IT" sz="1400"/>
          </a:p>
        </p:txBody>
      </p:sp>
      <p:sp>
        <p:nvSpPr>
          <p:cNvPr id="56322" name="Slide Number Placeholder 3">
            <a:extLst>
              <a:ext uri="{FF2B5EF4-FFF2-40B4-BE49-F238E27FC236}">
                <a16:creationId xmlns:a16="http://schemas.microsoft.com/office/drawing/2014/main" id="{E95E66B9-F09B-2B30-BD08-4ED5CC7482E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C90265F-C59F-CA4D-9458-8CD8F23029E9}" type="slidenum">
              <a:rPr lang="en-GB" altLang="it-IT" sz="1400"/>
              <a:pPr>
                <a:spcBef>
                  <a:spcPct val="0"/>
                </a:spcBef>
                <a:buFontTx/>
                <a:buNone/>
              </a:pPr>
              <a:t>54</a:t>
            </a:fld>
            <a:r>
              <a:rPr lang="en-GB" altLang="it-IT" sz="1400"/>
              <a:t>     </a:t>
            </a:r>
          </a:p>
        </p:txBody>
      </p:sp>
      <p:sp>
        <p:nvSpPr>
          <p:cNvPr id="56323" name="Slide Number Placeholder 5">
            <a:extLst>
              <a:ext uri="{FF2B5EF4-FFF2-40B4-BE49-F238E27FC236}">
                <a16:creationId xmlns:a16="http://schemas.microsoft.com/office/drawing/2014/main" id="{B58450D6-1FE4-F860-0A33-0FFA977921C0}"/>
              </a:ext>
            </a:extLst>
          </p:cNvPr>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DDA36C22-5887-BC47-BDC5-B8D55221CB9B}" type="slidenum">
              <a:rPr lang="en-US" altLang="it-IT" sz="1400">
                <a:solidFill>
                  <a:schemeClr val="bg1"/>
                </a:solidFill>
                <a:latin typeface="Times New Roman" panose="02020603050405020304" pitchFamily="18" charset="0"/>
              </a:rPr>
              <a:pPr algn="r" eaLnBrk="1" hangingPunct="1">
                <a:spcBef>
                  <a:spcPct val="0"/>
                </a:spcBef>
                <a:buFontTx/>
                <a:buNone/>
              </a:pPr>
              <a:t>54</a:t>
            </a:fld>
            <a:endParaRPr lang="en-US" altLang="it-IT" sz="1400">
              <a:solidFill>
                <a:schemeClr val="bg1"/>
              </a:solidFill>
              <a:latin typeface="Times New Roman" panose="02020603050405020304" pitchFamily="18" charset="0"/>
            </a:endParaRPr>
          </a:p>
        </p:txBody>
      </p:sp>
      <p:sp>
        <p:nvSpPr>
          <p:cNvPr id="56324" name="Rectangle 2">
            <a:extLst>
              <a:ext uri="{FF2B5EF4-FFF2-40B4-BE49-F238E27FC236}">
                <a16:creationId xmlns:a16="http://schemas.microsoft.com/office/drawing/2014/main" id="{CA729C48-8E6F-8EA4-A4A6-928D49F43CAD}"/>
              </a:ext>
            </a:extLst>
          </p:cNvPr>
          <p:cNvSpPr>
            <a:spLocks noGrp="1" noChangeArrowheads="1"/>
          </p:cNvSpPr>
          <p:nvPr>
            <p:ph type="title" idx="4294967295"/>
          </p:nvPr>
        </p:nvSpPr>
        <p:spPr>
          <a:xfrm>
            <a:off x="457200" y="42863"/>
            <a:ext cx="8229600" cy="1143000"/>
          </a:xfrm>
        </p:spPr>
        <p:txBody>
          <a:bodyPr/>
          <a:lstStyle/>
          <a:p>
            <a:pPr eaLnBrk="1" hangingPunct="1"/>
            <a:r>
              <a:rPr lang="en-US" altLang="it-IT">
                <a:solidFill>
                  <a:srgbClr val="0070C0"/>
                </a:solidFill>
              </a:rPr>
              <a:t>LFM Signals in Matlab</a:t>
            </a:r>
          </a:p>
        </p:txBody>
      </p:sp>
      <p:pic>
        <p:nvPicPr>
          <p:cNvPr id="56325" name="Immagine 1">
            <a:extLst>
              <a:ext uri="{FF2B5EF4-FFF2-40B4-BE49-F238E27FC236}">
                <a16:creationId xmlns:a16="http://schemas.microsoft.com/office/drawing/2014/main" id="{B2C4BB86-04D7-1C81-E39A-1BA4F9FFDD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974725"/>
            <a:ext cx="7343775"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1">
            <a:extLst>
              <a:ext uri="{FF2B5EF4-FFF2-40B4-BE49-F238E27FC236}">
                <a16:creationId xmlns:a16="http://schemas.microsoft.com/office/drawing/2014/main" id="{CC38E3BE-1305-A3BB-D66E-EDA28C001752}"/>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it-IT" sz="1400"/>
              <a:t>Slides 6,7&amp;8</a:t>
            </a:r>
            <a:endParaRPr lang="en-GB" altLang="it-IT" sz="1400"/>
          </a:p>
        </p:txBody>
      </p:sp>
      <p:sp>
        <p:nvSpPr>
          <p:cNvPr id="57346" name="Slide Number Placeholder 3">
            <a:extLst>
              <a:ext uri="{FF2B5EF4-FFF2-40B4-BE49-F238E27FC236}">
                <a16:creationId xmlns:a16="http://schemas.microsoft.com/office/drawing/2014/main" id="{456A3D7F-9DBA-4EDD-17A9-A2EB3180993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6E068AFA-500F-654F-B6D2-EF04A61FF2BC}" type="slidenum">
              <a:rPr lang="en-GB" altLang="it-IT" sz="1400"/>
              <a:pPr>
                <a:spcBef>
                  <a:spcPct val="0"/>
                </a:spcBef>
                <a:buFontTx/>
                <a:buNone/>
              </a:pPr>
              <a:t>55</a:t>
            </a:fld>
            <a:r>
              <a:rPr lang="en-GB" altLang="it-IT" sz="1400"/>
              <a:t>     </a:t>
            </a:r>
          </a:p>
        </p:txBody>
      </p:sp>
      <p:sp>
        <p:nvSpPr>
          <p:cNvPr id="57347" name="Slide Number Placeholder 5">
            <a:extLst>
              <a:ext uri="{FF2B5EF4-FFF2-40B4-BE49-F238E27FC236}">
                <a16:creationId xmlns:a16="http://schemas.microsoft.com/office/drawing/2014/main" id="{2BDC9FEF-9B19-03BE-25DF-8F8F7D95B49C}"/>
              </a:ext>
            </a:extLst>
          </p:cNvPr>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D43D99F2-B041-F04A-B49E-0EE829C367E7}" type="slidenum">
              <a:rPr lang="en-US" altLang="it-IT" sz="1400">
                <a:solidFill>
                  <a:schemeClr val="bg1"/>
                </a:solidFill>
                <a:latin typeface="Times New Roman" panose="02020603050405020304" pitchFamily="18" charset="0"/>
              </a:rPr>
              <a:pPr algn="r" eaLnBrk="1" hangingPunct="1">
                <a:spcBef>
                  <a:spcPct val="0"/>
                </a:spcBef>
                <a:buFontTx/>
                <a:buNone/>
              </a:pPr>
              <a:t>55</a:t>
            </a:fld>
            <a:endParaRPr lang="en-US" altLang="it-IT" sz="1400">
              <a:solidFill>
                <a:schemeClr val="bg1"/>
              </a:solidFill>
              <a:latin typeface="Times New Roman" panose="02020603050405020304" pitchFamily="18" charset="0"/>
            </a:endParaRPr>
          </a:p>
        </p:txBody>
      </p:sp>
      <p:sp>
        <p:nvSpPr>
          <p:cNvPr id="57348" name="Rectangle 2">
            <a:extLst>
              <a:ext uri="{FF2B5EF4-FFF2-40B4-BE49-F238E27FC236}">
                <a16:creationId xmlns:a16="http://schemas.microsoft.com/office/drawing/2014/main" id="{91A16132-0D5C-6AD3-B690-77253766F9A4}"/>
              </a:ext>
            </a:extLst>
          </p:cNvPr>
          <p:cNvSpPr>
            <a:spLocks noGrp="1" noChangeArrowheads="1"/>
          </p:cNvSpPr>
          <p:nvPr>
            <p:ph type="title" idx="4294967295"/>
          </p:nvPr>
        </p:nvSpPr>
        <p:spPr>
          <a:xfrm>
            <a:off x="457200" y="42863"/>
            <a:ext cx="8229600" cy="1143000"/>
          </a:xfrm>
        </p:spPr>
        <p:txBody>
          <a:bodyPr/>
          <a:lstStyle/>
          <a:p>
            <a:pPr eaLnBrk="1" hangingPunct="1"/>
            <a:r>
              <a:rPr lang="en-US" altLang="it-IT">
                <a:solidFill>
                  <a:srgbClr val="0070C0"/>
                </a:solidFill>
              </a:rPr>
              <a:t>LFM Signals in Matlab</a:t>
            </a:r>
          </a:p>
        </p:txBody>
      </p:sp>
      <p:pic>
        <p:nvPicPr>
          <p:cNvPr id="57349" name="Immagine 2">
            <a:extLst>
              <a:ext uri="{FF2B5EF4-FFF2-40B4-BE49-F238E27FC236}">
                <a16:creationId xmlns:a16="http://schemas.microsoft.com/office/drawing/2014/main" id="{DA4CCE44-6DA0-57EA-E80F-76F177832B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500" y="906463"/>
            <a:ext cx="7493000" cy="561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Date Placeholder 1">
            <a:extLst>
              <a:ext uri="{FF2B5EF4-FFF2-40B4-BE49-F238E27FC236}">
                <a16:creationId xmlns:a16="http://schemas.microsoft.com/office/drawing/2014/main" id="{9B9011E4-D8ED-0A68-0F2A-761A51C1B8A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it-IT" sz="1400"/>
              <a:t>Slides 6,7&amp;8</a:t>
            </a:r>
            <a:endParaRPr lang="en-GB" altLang="it-IT" sz="1400"/>
          </a:p>
        </p:txBody>
      </p:sp>
      <p:sp>
        <p:nvSpPr>
          <p:cNvPr id="58370" name="Slide Number Placeholder 3">
            <a:extLst>
              <a:ext uri="{FF2B5EF4-FFF2-40B4-BE49-F238E27FC236}">
                <a16:creationId xmlns:a16="http://schemas.microsoft.com/office/drawing/2014/main" id="{E7D5603B-C9CF-A7A0-DB5E-20DE6AA3A30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FEE3BF2-B778-F34A-A7A2-A83A8282AA07}" type="slidenum">
              <a:rPr lang="en-GB" altLang="it-IT" sz="1400"/>
              <a:pPr>
                <a:spcBef>
                  <a:spcPct val="0"/>
                </a:spcBef>
                <a:buFontTx/>
                <a:buNone/>
              </a:pPr>
              <a:t>56</a:t>
            </a:fld>
            <a:r>
              <a:rPr lang="en-GB" altLang="it-IT" sz="1400"/>
              <a:t>     </a:t>
            </a:r>
          </a:p>
        </p:txBody>
      </p:sp>
      <p:sp>
        <p:nvSpPr>
          <p:cNvPr id="58371" name="Slide Number Placeholder 5">
            <a:extLst>
              <a:ext uri="{FF2B5EF4-FFF2-40B4-BE49-F238E27FC236}">
                <a16:creationId xmlns:a16="http://schemas.microsoft.com/office/drawing/2014/main" id="{A13CC4EE-64B8-0100-B8DC-60162E104B63}"/>
              </a:ext>
            </a:extLst>
          </p:cNvPr>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fld id="{1313F5CB-BCE7-E14B-992C-289E38780E0F}" type="slidenum">
              <a:rPr lang="en-US" altLang="it-IT" sz="1400">
                <a:solidFill>
                  <a:schemeClr val="bg1"/>
                </a:solidFill>
                <a:latin typeface="Times New Roman" panose="02020603050405020304" pitchFamily="18" charset="0"/>
              </a:rPr>
              <a:pPr algn="r" eaLnBrk="1" hangingPunct="1">
                <a:spcBef>
                  <a:spcPct val="0"/>
                </a:spcBef>
                <a:buFontTx/>
                <a:buNone/>
              </a:pPr>
              <a:t>56</a:t>
            </a:fld>
            <a:endParaRPr lang="en-US" altLang="it-IT" sz="1400">
              <a:solidFill>
                <a:schemeClr val="bg1"/>
              </a:solidFill>
              <a:latin typeface="Times New Roman" panose="02020603050405020304" pitchFamily="18" charset="0"/>
            </a:endParaRPr>
          </a:p>
        </p:txBody>
      </p:sp>
      <p:sp>
        <p:nvSpPr>
          <p:cNvPr id="58372" name="Rectangle 2">
            <a:extLst>
              <a:ext uri="{FF2B5EF4-FFF2-40B4-BE49-F238E27FC236}">
                <a16:creationId xmlns:a16="http://schemas.microsoft.com/office/drawing/2014/main" id="{DC07EE68-24FA-D1F0-A8E7-F07568944C49}"/>
              </a:ext>
            </a:extLst>
          </p:cNvPr>
          <p:cNvSpPr>
            <a:spLocks noGrp="1" noChangeArrowheads="1"/>
          </p:cNvSpPr>
          <p:nvPr>
            <p:ph type="title" idx="4294967295"/>
          </p:nvPr>
        </p:nvSpPr>
        <p:spPr>
          <a:xfrm>
            <a:off x="457200" y="42863"/>
            <a:ext cx="8229600" cy="1143000"/>
          </a:xfrm>
        </p:spPr>
        <p:txBody>
          <a:bodyPr/>
          <a:lstStyle/>
          <a:p>
            <a:pPr eaLnBrk="1" hangingPunct="1"/>
            <a:r>
              <a:rPr lang="en-US" altLang="it-IT">
                <a:solidFill>
                  <a:srgbClr val="0070C0"/>
                </a:solidFill>
              </a:rPr>
              <a:t>LFM Signals in Matlab</a:t>
            </a:r>
          </a:p>
        </p:txBody>
      </p:sp>
      <p:pic>
        <p:nvPicPr>
          <p:cNvPr id="58373" name="Immagine 3">
            <a:extLst>
              <a:ext uri="{FF2B5EF4-FFF2-40B4-BE49-F238E27FC236}">
                <a16:creationId xmlns:a16="http://schemas.microsoft.com/office/drawing/2014/main" id="{A16E8671-0C28-0F1F-A7BD-2F62D4CA1F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3138" y="1016000"/>
            <a:ext cx="7197725"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egnaposto data 1">
            <a:extLst>
              <a:ext uri="{FF2B5EF4-FFF2-40B4-BE49-F238E27FC236}">
                <a16:creationId xmlns:a16="http://schemas.microsoft.com/office/drawing/2014/main" id="{79709341-1910-9FA6-8B04-E8841D3490B4}"/>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it-IT" sz="1400"/>
              <a:t>Slides 6,7&amp;8</a:t>
            </a:r>
            <a:endParaRPr lang="en-GB" altLang="it-IT" sz="1400"/>
          </a:p>
        </p:txBody>
      </p:sp>
      <p:sp>
        <p:nvSpPr>
          <p:cNvPr id="59394" name="Segnaposto numero diapositiva 2">
            <a:extLst>
              <a:ext uri="{FF2B5EF4-FFF2-40B4-BE49-F238E27FC236}">
                <a16:creationId xmlns:a16="http://schemas.microsoft.com/office/drawing/2014/main" id="{6E855E54-2390-601C-8635-E09F5FDB855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684EB5E-43A5-ED41-8298-461AEFCE0531}" type="slidenum">
              <a:rPr lang="en-GB" altLang="it-IT" sz="1400"/>
              <a:pPr>
                <a:spcBef>
                  <a:spcPct val="0"/>
                </a:spcBef>
                <a:buFontTx/>
                <a:buNone/>
              </a:pPr>
              <a:t>57</a:t>
            </a:fld>
            <a:r>
              <a:rPr lang="en-GB" altLang="it-IT" sz="1400"/>
              <a:t>     </a:t>
            </a:r>
          </a:p>
        </p:txBody>
      </p:sp>
      <p:sp>
        <p:nvSpPr>
          <p:cNvPr id="59395" name="Rettangolo 3">
            <a:extLst>
              <a:ext uri="{FF2B5EF4-FFF2-40B4-BE49-F238E27FC236}">
                <a16:creationId xmlns:a16="http://schemas.microsoft.com/office/drawing/2014/main" id="{5913CA03-A5B6-78F5-358E-FDDF9CF884AD}"/>
              </a:ext>
            </a:extLst>
          </p:cNvPr>
          <p:cNvSpPr>
            <a:spLocks noChangeArrowheads="1"/>
          </p:cNvSpPr>
          <p:nvPr/>
        </p:nvSpPr>
        <p:spPr bwMode="auto">
          <a:xfrm>
            <a:off x="306388" y="981075"/>
            <a:ext cx="87296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it-IT" sz="1200">
                <a:solidFill>
                  <a:srgbClr val="228B22"/>
                </a:solidFill>
                <a:latin typeface="courier"/>
              </a:rPr>
              <a:t>%% Matched filter </a:t>
            </a:r>
          </a:p>
          <a:p>
            <a:pPr eaLnBrk="1" hangingPunct="1">
              <a:spcBef>
                <a:spcPct val="0"/>
              </a:spcBef>
              <a:buFontTx/>
              <a:buNone/>
            </a:pPr>
            <a:r>
              <a:rPr lang="it-IT" altLang="it-IT" sz="1200">
                <a:solidFill>
                  <a:srgbClr val="000000"/>
                </a:solidFill>
                <a:latin typeface="courier"/>
              </a:rPr>
              <a:t> </a:t>
            </a:r>
          </a:p>
          <a:p>
            <a:pPr eaLnBrk="1" hangingPunct="1">
              <a:spcBef>
                <a:spcPct val="0"/>
              </a:spcBef>
              <a:buFontTx/>
              <a:buNone/>
            </a:pPr>
            <a:r>
              <a:rPr lang="it-IT" altLang="it-IT" sz="1200">
                <a:solidFill>
                  <a:srgbClr val="000000"/>
                </a:solidFill>
                <a:latin typeface="courier"/>
              </a:rPr>
              <a:t>SX = S.*conj(S); </a:t>
            </a:r>
            <a:r>
              <a:rPr lang="it-IT" altLang="it-IT" sz="1200">
                <a:solidFill>
                  <a:srgbClr val="228B22"/>
                </a:solidFill>
                <a:latin typeface="courier"/>
              </a:rPr>
              <a:t>% Performed in frequency domain for efficiency</a:t>
            </a:r>
          </a:p>
          <a:p>
            <a:pPr eaLnBrk="1" hangingPunct="1">
              <a:spcBef>
                <a:spcPct val="0"/>
              </a:spcBef>
              <a:buFontTx/>
              <a:buNone/>
            </a:pPr>
            <a:r>
              <a:rPr lang="it-IT" altLang="it-IT" sz="1200">
                <a:solidFill>
                  <a:srgbClr val="000000"/>
                </a:solidFill>
                <a:latin typeface="courier"/>
              </a:rPr>
              <a:t>mf = ifftshift(ifft(SX, numel(s))*numel(s)); </a:t>
            </a:r>
            <a:r>
              <a:rPr lang="it-IT" altLang="it-IT" sz="1200">
                <a:solidFill>
                  <a:srgbClr val="228B22"/>
                </a:solidFill>
                <a:latin typeface="courier"/>
              </a:rPr>
              <a:t>% inverse FFT to obtain the time domain MF output</a:t>
            </a:r>
          </a:p>
          <a:p>
            <a:pPr eaLnBrk="1" hangingPunct="1">
              <a:spcBef>
                <a:spcPct val="0"/>
              </a:spcBef>
              <a:buFontTx/>
              <a:buNone/>
            </a:pPr>
            <a:r>
              <a:rPr lang="it-IT" altLang="it-IT" sz="1200">
                <a:solidFill>
                  <a:srgbClr val="228B22"/>
                </a:solidFill>
                <a:latin typeface="courier"/>
              </a:rPr>
              <a:t> </a:t>
            </a:r>
          </a:p>
          <a:p>
            <a:pPr eaLnBrk="1" hangingPunct="1">
              <a:spcBef>
                <a:spcPct val="0"/>
              </a:spcBef>
              <a:buFontTx/>
              <a:buNone/>
            </a:pPr>
            <a:r>
              <a:rPr lang="it-IT" altLang="it-IT" sz="1200">
                <a:solidFill>
                  <a:srgbClr val="000000"/>
                </a:solidFill>
                <a:latin typeface="courier"/>
              </a:rPr>
              <a:t>figure, plot(t,abs(mf))</a:t>
            </a:r>
          </a:p>
          <a:p>
            <a:pPr eaLnBrk="1" hangingPunct="1">
              <a:spcBef>
                <a:spcPct val="0"/>
              </a:spcBef>
              <a:buFontTx/>
              <a:buNone/>
            </a:pPr>
            <a:r>
              <a:rPr lang="it-IT" altLang="it-IT" sz="1200">
                <a:solidFill>
                  <a:srgbClr val="000000"/>
                </a:solidFill>
                <a:latin typeface="courier"/>
              </a:rPr>
              <a:t>title(</a:t>
            </a:r>
            <a:r>
              <a:rPr lang="it-IT" altLang="it-IT" sz="1200">
                <a:solidFill>
                  <a:srgbClr val="A020F0"/>
                </a:solidFill>
                <a:latin typeface="courier"/>
              </a:rPr>
              <a:t>'Matched filter output-modulus'</a:t>
            </a:r>
            <a:r>
              <a:rPr lang="it-IT" altLang="it-IT" sz="1200">
                <a:solidFill>
                  <a:srgbClr val="000000"/>
                </a:solidFill>
                <a:latin typeface="courier"/>
              </a:rPr>
              <a:t>)</a:t>
            </a:r>
          </a:p>
          <a:p>
            <a:pPr eaLnBrk="1" hangingPunct="1">
              <a:spcBef>
                <a:spcPct val="0"/>
              </a:spcBef>
              <a:buFontTx/>
              <a:buNone/>
            </a:pPr>
            <a:r>
              <a:rPr lang="it-IT" altLang="it-IT" sz="1200">
                <a:solidFill>
                  <a:srgbClr val="000000"/>
                </a:solidFill>
                <a:latin typeface="courier"/>
              </a:rPr>
              <a:t>ylabel(</a:t>
            </a:r>
            <a:r>
              <a:rPr lang="it-IT" altLang="it-IT" sz="1200">
                <a:solidFill>
                  <a:srgbClr val="A020F0"/>
                </a:solidFill>
                <a:latin typeface="courier"/>
              </a:rPr>
              <a:t>'Amplitude'</a:t>
            </a:r>
            <a:r>
              <a:rPr lang="it-IT" altLang="it-IT" sz="1200">
                <a:solidFill>
                  <a:srgbClr val="000000"/>
                </a:solidFill>
                <a:latin typeface="courier"/>
              </a:rPr>
              <a:t>)</a:t>
            </a:r>
          </a:p>
          <a:p>
            <a:pPr eaLnBrk="1" hangingPunct="1">
              <a:spcBef>
                <a:spcPct val="0"/>
              </a:spcBef>
              <a:buFontTx/>
              <a:buNone/>
            </a:pPr>
            <a:r>
              <a:rPr lang="it-IT" altLang="it-IT" sz="1200">
                <a:solidFill>
                  <a:srgbClr val="000000"/>
                </a:solidFill>
                <a:latin typeface="courier"/>
              </a:rPr>
              <a:t>xlabel(</a:t>
            </a:r>
            <a:r>
              <a:rPr lang="it-IT" altLang="it-IT" sz="1200">
                <a:solidFill>
                  <a:srgbClr val="A020F0"/>
                </a:solidFill>
                <a:latin typeface="courier"/>
              </a:rPr>
              <a:t>'time'</a:t>
            </a:r>
            <a:r>
              <a:rPr lang="it-IT" altLang="it-IT" sz="1200">
                <a:solidFill>
                  <a:srgbClr val="000000"/>
                </a:solidFill>
                <a:latin typeface="courier"/>
              </a:rPr>
              <a:t>)</a:t>
            </a:r>
          </a:p>
        </p:txBody>
      </p:sp>
      <p:sp>
        <p:nvSpPr>
          <p:cNvPr id="5" name="Rectangle 2">
            <a:extLst>
              <a:ext uri="{FF2B5EF4-FFF2-40B4-BE49-F238E27FC236}">
                <a16:creationId xmlns:a16="http://schemas.microsoft.com/office/drawing/2014/main" id="{69D8F607-9BE6-0944-85F6-70474A8C873C}"/>
              </a:ext>
            </a:extLst>
          </p:cNvPr>
          <p:cNvSpPr txBox="1">
            <a:spLocks noChangeArrowheads="1"/>
          </p:cNvSpPr>
          <p:nvPr/>
        </p:nvSpPr>
        <p:spPr bwMode="auto">
          <a:xfrm>
            <a:off x="457200" y="42863"/>
            <a:ext cx="8229600" cy="1143000"/>
          </a:xfrm>
          <a:prstGeom prst="rect">
            <a:avLst/>
          </a:prstGeom>
          <a:noFill/>
          <a:ln>
            <a:noFill/>
          </a:ln>
          <a:effectLst/>
        </p:spPr>
        <p:txBody>
          <a:bodyPr anchor="ctr"/>
          <a:lstStyle>
            <a:lvl1pPr algn="ctr" rtl="0" eaLnBrk="0" fontAlgn="base" hangingPunct="0">
              <a:spcBef>
                <a:spcPct val="0"/>
              </a:spcBef>
              <a:spcAft>
                <a:spcPct val="0"/>
              </a:spcAft>
              <a:defRPr sz="4400">
                <a:solidFill>
                  <a:schemeClr val="tx2"/>
                </a:solidFill>
                <a:latin typeface="+mj-lt"/>
                <a:ea typeface="Arial" charset="0"/>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eaLnBrk="1" hangingPunct="1">
              <a:defRPr/>
            </a:pPr>
            <a:r>
              <a:rPr lang="en-US" altLang="it-IT" kern="0" dirty="0">
                <a:solidFill>
                  <a:srgbClr val="0070C0"/>
                </a:solidFill>
              </a:rPr>
              <a:t>LFM Signals in </a:t>
            </a:r>
            <a:r>
              <a:rPr lang="en-US" altLang="it-IT" kern="0" dirty="0" err="1">
                <a:solidFill>
                  <a:srgbClr val="0070C0"/>
                </a:solidFill>
              </a:rPr>
              <a:t>Matlab</a:t>
            </a:r>
            <a:endParaRPr lang="en-US" altLang="it-IT" kern="0" dirty="0">
              <a:solidFill>
                <a:srgbClr val="0070C0"/>
              </a:solidFill>
            </a:endParaRPr>
          </a:p>
        </p:txBody>
      </p:sp>
      <p:pic>
        <p:nvPicPr>
          <p:cNvPr id="59397" name="Immagine 5">
            <a:extLst>
              <a:ext uri="{FF2B5EF4-FFF2-40B4-BE49-F238E27FC236}">
                <a16:creationId xmlns:a16="http://schemas.microsoft.com/office/drawing/2014/main" id="{A07DF1FD-3F74-027C-715C-B90FC9784D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573338"/>
            <a:ext cx="5711825"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Box 7">
            <a:extLst>
              <a:ext uri="{FF2B5EF4-FFF2-40B4-BE49-F238E27FC236}">
                <a16:creationId xmlns:a16="http://schemas.microsoft.com/office/drawing/2014/main" id="{6F0306BE-1818-092B-678A-CBC01B819116}"/>
              </a:ext>
            </a:extLst>
          </p:cNvPr>
          <p:cNvSpPr txBox="1">
            <a:spLocks noChangeArrowheads="1"/>
          </p:cNvSpPr>
          <p:nvPr/>
        </p:nvSpPr>
        <p:spPr bwMode="auto">
          <a:xfrm>
            <a:off x="107950" y="260350"/>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a:solidFill>
                  <a:srgbClr val="3366FF"/>
                </a:solidFill>
              </a:rPr>
              <a:t>1</a:t>
            </a:r>
            <a:r>
              <a:rPr lang="en-US" altLang="en-US" sz="3600" baseline="30000">
                <a:solidFill>
                  <a:srgbClr val="3366FF"/>
                </a:solidFill>
              </a:rPr>
              <a:t>st</a:t>
            </a:r>
            <a:r>
              <a:rPr lang="en-US" altLang="en-US" sz="3600">
                <a:solidFill>
                  <a:srgbClr val="3366FF"/>
                </a:solidFill>
              </a:rPr>
              <a:t> DSP Challenge </a:t>
            </a:r>
            <a:r>
              <a:rPr lang="mr-IN" altLang="en-US" sz="3600">
                <a:solidFill>
                  <a:srgbClr val="3366FF"/>
                </a:solidFill>
              </a:rPr>
              <a:t>–</a:t>
            </a:r>
            <a:r>
              <a:rPr lang="en-US" altLang="en-US" sz="3600">
                <a:solidFill>
                  <a:srgbClr val="3366FF"/>
                </a:solidFill>
              </a:rPr>
              <a:t> Solved!</a:t>
            </a:r>
          </a:p>
        </p:txBody>
      </p:sp>
      <p:sp>
        <p:nvSpPr>
          <p:cNvPr id="60418" name="TextBox 1">
            <a:extLst>
              <a:ext uri="{FF2B5EF4-FFF2-40B4-BE49-F238E27FC236}">
                <a16:creationId xmlns:a16="http://schemas.microsoft.com/office/drawing/2014/main" id="{43BC6692-CB2F-3EFB-61B7-0324F7265D62}"/>
              </a:ext>
            </a:extLst>
          </p:cNvPr>
          <p:cNvSpPr txBox="1">
            <a:spLocks noChangeArrowheads="1"/>
          </p:cNvSpPr>
          <p:nvPr/>
        </p:nvSpPr>
        <p:spPr bwMode="auto">
          <a:xfrm>
            <a:off x="323850" y="1484313"/>
            <a:ext cx="8640763"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2600"/>
              <a:t>Signals with good autocorrelation allow us to use </a:t>
            </a:r>
            <a:r>
              <a:rPr lang="en-US" altLang="en-US" sz="2600">
                <a:solidFill>
                  <a:srgbClr val="0070C0"/>
                </a:solidFill>
              </a:rPr>
              <a:t>long pulses </a:t>
            </a:r>
            <a:r>
              <a:rPr lang="en-US" altLang="en-US" sz="2600"/>
              <a:t>and </a:t>
            </a:r>
            <a:r>
              <a:rPr lang="en-US" altLang="en-US" sz="2600">
                <a:solidFill>
                  <a:srgbClr val="0070C0"/>
                </a:solidFill>
              </a:rPr>
              <a:t>occupy large bandwidth, </a:t>
            </a:r>
            <a:r>
              <a:rPr lang="en-US" altLang="en-US" sz="2600"/>
              <a:t>thus achieving fine </a:t>
            </a:r>
            <a:r>
              <a:rPr lang="en-US" altLang="en-US" sz="2600">
                <a:solidFill>
                  <a:srgbClr val="0070C0"/>
                </a:solidFill>
              </a:rPr>
              <a:t>spatial resolution.</a:t>
            </a:r>
          </a:p>
          <a:p>
            <a:pPr>
              <a:spcBef>
                <a:spcPct val="0"/>
              </a:spcBef>
              <a:buFontTx/>
              <a:buNone/>
            </a:pPr>
            <a:endParaRPr lang="en-US" altLang="en-US" sz="2600"/>
          </a:p>
          <a:p>
            <a:pPr>
              <a:spcBef>
                <a:spcPct val="0"/>
              </a:spcBef>
            </a:pPr>
            <a:r>
              <a:rPr lang="en-US" altLang="en-US" sz="2600"/>
              <a:t> The matched filter provides </a:t>
            </a:r>
            <a:r>
              <a:rPr lang="en-US" altLang="en-US" sz="2600">
                <a:solidFill>
                  <a:srgbClr val="0070C0"/>
                </a:solidFill>
              </a:rPr>
              <a:t>processing gain </a:t>
            </a:r>
            <a:r>
              <a:rPr lang="en-US" altLang="en-US" sz="2600"/>
              <a:t>that increases the </a:t>
            </a:r>
            <a:r>
              <a:rPr lang="en-US" altLang="en-US" sz="2600">
                <a:solidFill>
                  <a:srgbClr val="0070C0"/>
                </a:solidFill>
              </a:rPr>
              <a:t>SNR;</a:t>
            </a:r>
          </a:p>
          <a:p>
            <a:pPr>
              <a:spcBef>
                <a:spcPct val="0"/>
              </a:spcBef>
            </a:pPr>
            <a:endParaRPr lang="en-US" altLang="en-US" sz="2600">
              <a:solidFill>
                <a:srgbClr val="0070C0"/>
              </a:solidFill>
            </a:endParaRPr>
          </a:p>
          <a:p>
            <a:pPr>
              <a:spcBef>
                <a:spcPct val="0"/>
              </a:spcBef>
            </a:pPr>
            <a:r>
              <a:rPr lang="en-US" altLang="en-US" sz="2600"/>
              <a:t>The matched filter can be efficiently implemented </a:t>
            </a:r>
            <a:r>
              <a:rPr lang="en-US" altLang="en-US" sz="2600">
                <a:solidFill>
                  <a:srgbClr val="0070C0"/>
                </a:solidFill>
              </a:rPr>
              <a:t>using FFTs</a:t>
            </a:r>
          </a:p>
          <a:p>
            <a:pPr>
              <a:spcBef>
                <a:spcPct val="0"/>
              </a:spcBef>
            </a:pPr>
            <a:endParaRPr lang="en-US" altLang="en-US" sz="2600"/>
          </a:p>
          <a:p>
            <a:pPr>
              <a:spcBef>
                <a:spcPct val="0"/>
              </a:spcBef>
            </a:pPr>
            <a:r>
              <a:rPr lang="en-US" altLang="en-US" sz="2600"/>
              <a:t>LFM signals represent a simple solution to this problem thanks to their </a:t>
            </a:r>
            <a:r>
              <a:rPr lang="en-US" altLang="en-US" sz="2600">
                <a:solidFill>
                  <a:srgbClr val="0070C0"/>
                </a:solidFill>
              </a:rPr>
              <a:t>simplicity</a:t>
            </a:r>
            <a:r>
              <a:rPr lang="en-US" altLang="en-US" sz="2600"/>
              <a:t> (easy to generate) and </a:t>
            </a:r>
            <a:r>
              <a:rPr lang="en-US" altLang="en-US" sz="2600">
                <a:solidFill>
                  <a:srgbClr val="0070C0"/>
                </a:solidFill>
              </a:rPr>
              <a:t>bulk compression property. </a:t>
            </a:r>
            <a:br>
              <a:rPr lang="en-US" altLang="en-US" sz="1800">
                <a:solidFill>
                  <a:srgbClr val="0070C0"/>
                </a:solidFill>
              </a:rPr>
            </a:br>
            <a:endParaRPr lang="en-US" altLang="en-US" sz="1800">
              <a:solidFill>
                <a:srgbClr val="0070C0"/>
              </a:solidFill>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3">
            <a:extLst>
              <a:ext uri="{FF2B5EF4-FFF2-40B4-BE49-F238E27FC236}">
                <a16:creationId xmlns:a16="http://schemas.microsoft.com/office/drawing/2014/main" id="{4AAD68D4-7064-3A01-9283-CD306F17492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E3C19B36-6360-EB49-8262-EA0EEF1C6238}" type="slidenum">
              <a:rPr lang="en-GB" altLang="en-US" sz="1400"/>
              <a:pPr>
                <a:spcBef>
                  <a:spcPct val="0"/>
                </a:spcBef>
                <a:buFontTx/>
                <a:buNone/>
              </a:pPr>
              <a:t>59</a:t>
            </a:fld>
            <a:endParaRPr lang="en-GB" altLang="en-US" sz="1400"/>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2">
            <a:extLst>
              <a:ext uri="{FF2B5EF4-FFF2-40B4-BE49-F238E27FC236}">
                <a16:creationId xmlns:a16="http://schemas.microsoft.com/office/drawing/2014/main" id="{364A4052-7A69-1D7F-8F52-A7CB232087E0}"/>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History</a:t>
            </a:r>
          </a:p>
        </p:txBody>
      </p:sp>
      <p:sp>
        <p:nvSpPr>
          <p:cNvPr id="23554" name="Rectangle 14">
            <a:extLst>
              <a:ext uri="{FF2B5EF4-FFF2-40B4-BE49-F238E27FC236}">
                <a16:creationId xmlns:a16="http://schemas.microsoft.com/office/drawing/2014/main" id="{FC2041EC-7983-D74C-8768-0853DF476B51}"/>
              </a:ext>
            </a:extLst>
          </p:cNvPr>
          <p:cNvSpPr>
            <a:spLocks noChangeArrowheads="1"/>
          </p:cNvSpPr>
          <p:nvPr/>
        </p:nvSpPr>
        <p:spPr bwMode="auto">
          <a:xfrm>
            <a:off x="1673225" y="1412875"/>
            <a:ext cx="3186113"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a:t>In June 17, 1935, radio-based detection and ranging was first demonstrated in Great Britain</a:t>
            </a:r>
            <a:r>
              <a:rPr lang="en-US" altLang="en-US" sz="1200" b="1" i="1">
                <a:solidFill>
                  <a:srgbClr val="0000FF"/>
                </a:solidFill>
              </a:rPr>
              <a:t>. Watson Watt, Wilkins, and Bowen </a:t>
            </a:r>
            <a:r>
              <a:rPr lang="en-US" altLang="en-US" sz="1200"/>
              <a:t>are generally credited with initiating what would later be called </a:t>
            </a:r>
            <a:r>
              <a:rPr lang="en-US" altLang="en-US" sz="1200" b="1"/>
              <a:t>radar</a:t>
            </a:r>
            <a:r>
              <a:rPr lang="en-US" altLang="en-US" sz="1200"/>
              <a:t>.</a:t>
            </a:r>
          </a:p>
          <a:p>
            <a:pPr>
              <a:spcBef>
                <a:spcPct val="0"/>
              </a:spcBef>
              <a:buFontTx/>
              <a:buNone/>
            </a:pPr>
            <a:endParaRPr lang="en-US" altLang="en-US" sz="1200"/>
          </a:p>
          <a:p>
            <a:pPr>
              <a:spcBef>
                <a:spcPct val="0"/>
              </a:spcBef>
              <a:buFontTx/>
              <a:buNone/>
            </a:pPr>
            <a:r>
              <a:rPr lang="en-US" altLang="en-US" sz="1200"/>
              <a:t>In 1935, Watson Watt had been asked by the UK Air Ministry to investigate the feasibility of Electromagnetic “death rays” to disable aircraft. He concluded, in an elegantly-reasoned piece, that it would not be feasible, but that detection of aircraft using radio waves should be possible. The same year he demonstrated detection of</a:t>
            </a:r>
          </a:p>
          <a:p>
            <a:pPr>
              <a:spcBef>
                <a:spcPct val="0"/>
              </a:spcBef>
              <a:buFontTx/>
              <a:buNone/>
            </a:pPr>
            <a:r>
              <a:rPr lang="en-US" altLang="en-US" sz="1200"/>
              <a:t>aircraft at a range of up to 8 miles in what has become known as “the Daventry experiment”.</a:t>
            </a:r>
          </a:p>
        </p:txBody>
      </p:sp>
      <p:sp>
        <p:nvSpPr>
          <p:cNvPr id="23555" name="TextBox 15">
            <a:extLst>
              <a:ext uri="{FF2B5EF4-FFF2-40B4-BE49-F238E27FC236}">
                <a16:creationId xmlns:a16="http://schemas.microsoft.com/office/drawing/2014/main" id="{D1AA1CC6-CA14-0BD8-B35F-B2DB70FFC21D}"/>
              </a:ext>
            </a:extLst>
          </p:cNvPr>
          <p:cNvSpPr txBox="1">
            <a:spLocks noChangeArrowheads="1"/>
          </p:cNvSpPr>
          <p:nvPr/>
        </p:nvSpPr>
        <p:spPr bwMode="auto">
          <a:xfrm>
            <a:off x="1673225" y="1125538"/>
            <a:ext cx="3184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solidFill>
                  <a:srgbClr val="0000FF"/>
                </a:solidFill>
              </a:rPr>
              <a:t>Watson Watt- UK </a:t>
            </a:r>
          </a:p>
        </p:txBody>
      </p:sp>
      <p:pic>
        <p:nvPicPr>
          <p:cNvPr id="23556" name="Picture 3">
            <a:extLst>
              <a:ext uri="{FF2B5EF4-FFF2-40B4-BE49-F238E27FC236}">
                <a16:creationId xmlns:a16="http://schemas.microsoft.com/office/drawing/2014/main" id="{CFEEC2CC-61D1-1DAF-6610-A0CFF1CEAA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484313"/>
            <a:ext cx="156686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a:extLst>
              <a:ext uri="{FF2B5EF4-FFF2-40B4-BE49-F238E27FC236}">
                <a16:creationId xmlns:a16="http://schemas.microsoft.com/office/drawing/2014/main" id="{2DC0497F-0ED8-F380-0C57-4ED594E47D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473075"/>
            <a:ext cx="23749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5">
            <a:extLst>
              <a:ext uri="{FF2B5EF4-FFF2-40B4-BE49-F238E27FC236}">
                <a16:creationId xmlns:a16="http://schemas.microsoft.com/office/drawing/2014/main" id="{415B1738-BA70-FC52-567A-2E68055ECE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4827588"/>
            <a:ext cx="4452937"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13">
            <a:extLst>
              <a:ext uri="{FF2B5EF4-FFF2-40B4-BE49-F238E27FC236}">
                <a16:creationId xmlns:a16="http://schemas.microsoft.com/office/drawing/2014/main" id="{69B4D02A-AA80-AE05-4D70-D9BECBFA55F8}"/>
              </a:ext>
            </a:extLst>
          </p:cNvPr>
          <p:cNvSpPr>
            <a:spLocks noChangeArrowheads="1"/>
          </p:cNvSpPr>
          <p:nvPr/>
        </p:nvSpPr>
        <p:spPr bwMode="auto">
          <a:xfrm>
            <a:off x="5003800" y="4797425"/>
            <a:ext cx="33845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a:t>The new invention was immediately exploited during WWII to defend British borders from german bombers.  A network of radar systems was able to cover all the sensitive borders and to provide enough notice to british air force in order to  allow better  defence resource allocation.</a:t>
            </a:r>
          </a:p>
          <a:p>
            <a:pPr>
              <a:spcBef>
                <a:spcPct val="0"/>
              </a:spcBef>
              <a:buFontTx/>
              <a:buNone/>
            </a:pPr>
            <a:r>
              <a:rPr lang="en-US" altLang="en-US" sz="1200"/>
              <a:t>This system was a tactical advantage that postponed indefinitely german invasion of Great Britain.</a:t>
            </a:r>
          </a:p>
        </p:txBody>
      </p:sp>
      <p:sp>
        <p:nvSpPr>
          <p:cNvPr id="23560" name="TextBox 20">
            <a:extLst>
              <a:ext uri="{FF2B5EF4-FFF2-40B4-BE49-F238E27FC236}">
                <a16:creationId xmlns:a16="http://schemas.microsoft.com/office/drawing/2014/main" id="{810FAC24-7F7E-D329-A23E-18339DC7D01A}"/>
              </a:ext>
            </a:extLst>
          </p:cNvPr>
          <p:cNvSpPr txBox="1">
            <a:spLocks noChangeArrowheads="1"/>
          </p:cNvSpPr>
          <p:nvPr/>
        </p:nvSpPr>
        <p:spPr bwMode="auto">
          <a:xfrm>
            <a:off x="5003800" y="4508500"/>
            <a:ext cx="3184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solidFill>
                  <a:srgbClr val="0000FF"/>
                </a:solidFill>
              </a:rPr>
              <a:t>Chain Home</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2">
            <a:extLst>
              <a:ext uri="{FF2B5EF4-FFF2-40B4-BE49-F238E27FC236}">
                <a16:creationId xmlns:a16="http://schemas.microsoft.com/office/drawing/2014/main" id="{1777F313-5A67-3CD5-40F8-23F183E0A5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866775"/>
            <a:ext cx="47879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Title 2">
            <a:extLst>
              <a:ext uri="{FF2B5EF4-FFF2-40B4-BE49-F238E27FC236}">
                <a16:creationId xmlns:a16="http://schemas.microsoft.com/office/drawing/2014/main" id="{2AFEF6EC-BC16-BB99-D0C2-E77FAB54277C}"/>
              </a:ext>
            </a:extLst>
          </p:cNvPr>
          <p:cNvSpPr>
            <a:spLocks noGrp="1" noChangeArrowheads="1"/>
          </p:cNvSpPr>
          <p:nvPr>
            <p:ph type="ctrTitle"/>
          </p:nvPr>
        </p:nvSpPr>
        <p:spPr>
          <a:xfrm>
            <a:off x="179388" y="188913"/>
            <a:ext cx="8208962" cy="719137"/>
          </a:xfrm>
        </p:spPr>
        <p:txBody>
          <a:bodyPr/>
          <a:lstStyle/>
          <a:p>
            <a:r>
              <a:rPr lang="en-GB" altLang="en-US">
                <a:solidFill>
                  <a:srgbClr val="0000FF"/>
                </a:solidFill>
              </a:rPr>
              <a:t>Examples</a:t>
            </a:r>
          </a:p>
        </p:txBody>
      </p:sp>
      <p:pic>
        <p:nvPicPr>
          <p:cNvPr id="24579" name="Picture 6">
            <a:extLst>
              <a:ext uri="{FF2B5EF4-FFF2-40B4-BE49-F238E27FC236}">
                <a16:creationId xmlns:a16="http://schemas.microsoft.com/office/drawing/2014/main" id="{30C20FAD-7FA5-81F1-4C8C-1F3B514B93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988" y="4797425"/>
            <a:ext cx="3275012"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7">
            <a:extLst>
              <a:ext uri="{FF2B5EF4-FFF2-40B4-BE49-F238E27FC236}">
                <a16:creationId xmlns:a16="http://schemas.microsoft.com/office/drawing/2014/main" id="{D3386467-F877-554C-9B97-D15BAE0F73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16163" y="1966913"/>
            <a:ext cx="3348037"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8">
            <a:extLst>
              <a:ext uri="{FF2B5EF4-FFF2-40B4-BE49-F238E27FC236}">
                <a16:creationId xmlns:a16="http://schemas.microsoft.com/office/drawing/2014/main" id="{55E8A0E9-C2CE-7147-24ED-502FEB109B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765175"/>
            <a:ext cx="34544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9">
            <a:extLst>
              <a:ext uri="{FF2B5EF4-FFF2-40B4-BE49-F238E27FC236}">
                <a16:creationId xmlns:a16="http://schemas.microsoft.com/office/drawing/2014/main" id="{2F96D9C2-FD66-F6DE-8C04-31C044B74E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9563" y="4822825"/>
            <a:ext cx="3683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0">
            <a:extLst>
              <a:ext uri="{FF2B5EF4-FFF2-40B4-BE49-F238E27FC236}">
                <a16:creationId xmlns:a16="http://schemas.microsoft.com/office/drawing/2014/main" id="{501FD0CC-54C3-3219-562B-A0F3919EA93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62625" y="3067050"/>
            <a:ext cx="26543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1">
            <a:extLst>
              <a:ext uri="{FF2B5EF4-FFF2-40B4-BE49-F238E27FC236}">
                <a16:creationId xmlns:a16="http://schemas.microsoft.com/office/drawing/2014/main" id="{152BE615-4382-49E9-7574-F61BAE3432D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7950" y="3213100"/>
            <a:ext cx="236537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a:extLst>
              <a:ext uri="{FF2B5EF4-FFF2-40B4-BE49-F238E27FC236}">
                <a16:creationId xmlns:a16="http://schemas.microsoft.com/office/drawing/2014/main" id="{65B73ADA-3CF9-AB9E-1B72-65699374A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3" y="-531813"/>
            <a:ext cx="10677526" cy="73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3">
            <a:extLst>
              <a:ext uri="{FF2B5EF4-FFF2-40B4-BE49-F238E27FC236}">
                <a16:creationId xmlns:a16="http://schemas.microsoft.com/office/drawing/2014/main" id="{DA9F4C1C-2036-C6DF-D4EC-9C51ED1AA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0"/>
            <a:ext cx="117109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amp;D-Powerpoint Template_16x9">
  <a:themeElements>
    <a:clrScheme name="Custom 1">
      <a:dk1>
        <a:srgbClr val="2B2B2B"/>
      </a:dk1>
      <a:lt1>
        <a:srgbClr val="F6F8F8"/>
      </a:lt1>
      <a:dk2>
        <a:srgbClr val="2B2B2B"/>
      </a:dk2>
      <a:lt2>
        <a:srgbClr val="FFFFFF"/>
      </a:lt2>
      <a:accent1>
        <a:srgbClr val="092140"/>
      </a:accent1>
      <a:accent2>
        <a:srgbClr val="092140"/>
      </a:accent2>
      <a:accent3>
        <a:srgbClr val="092140"/>
      </a:accent3>
      <a:accent4>
        <a:srgbClr val="092140"/>
      </a:accent4>
      <a:accent5>
        <a:srgbClr val="092140"/>
      </a:accent5>
      <a:accent6>
        <a:srgbClr val="092140"/>
      </a:accent6>
      <a:hlink>
        <a:srgbClr val="092140"/>
      </a:hlink>
      <a:folHlink>
        <a:srgbClr val="09214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3741</Words>
  <Application>Microsoft Macintosh PowerPoint</Application>
  <PresentationFormat>On-screen Show (4:3)</PresentationFormat>
  <Paragraphs>519</Paragraphs>
  <Slides>59</Slides>
  <Notes>15</Notes>
  <HiddenSlides>7</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65" baseType="lpstr">
      <vt:lpstr>Arial</vt:lpstr>
      <vt:lpstr>Times New Roman</vt:lpstr>
      <vt:lpstr>courier</vt:lpstr>
      <vt:lpstr>Default Design</vt:lpstr>
      <vt:lpstr>B&amp;D-Powerpoint Template_16x9</vt:lpstr>
      <vt:lpstr>Equation</vt:lpstr>
      <vt:lpstr>Applications: Radar Principles and Signal Processing </vt:lpstr>
      <vt:lpstr>History- Before Radars</vt:lpstr>
      <vt:lpstr>History- Before Radars</vt:lpstr>
      <vt:lpstr>History- Before Radars</vt:lpstr>
      <vt:lpstr>History</vt:lpstr>
      <vt:lpstr>History</vt:lpstr>
      <vt:lpstr>Examples</vt:lpstr>
      <vt:lpstr>PowerPoint Presentation</vt:lpstr>
      <vt:lpstr>PowerPoint Presentation</vt:lpstr>
      <vt:lpstr>Working Principle</vt:lpstr>
      <vt:lpstr>Radar Categorisation</vt:lpstr>
      <vt:lpstr>Operating Principles</vt:lpstr>
      <vt:lpstr>Operating Principles</vt:lpstr>
      <vt:lpstr>Operating Principles</vt:lpstr>
      <vt:lpstr>Operating Principles</vt:lpstr>
      <vt:lpstr>Operating Principles</vt:lpstr>
      <vt:lpstr>PowerPoint Presentation</vt:lpstr>
      <vt:lpstr>PowerPoint Presentation</vt:lpstr>
      <vt:lpstr>Pulse repetition Interval</vt:lpstr>
      <vt:lpstr>Maximum Unambiguous Range</vt:lpstr>
      <vt:lpstr>Maximum Unambiguous Range</vt:lpstr>
      <vt:lpstr>Data matrix</vt:lpstr>
      <vt:lpstr>Data matrix</vt:lpstr>
      <vt:lpstr>Data matrix</vt:lpstr>
      <vt:lpstr>Data matrix</vt:lpstr>
      <vt:lpstr>Data matrix</vt:lpstr>
      <vt:lpstr>Data Cube</vt:lpstr>
      <vt:lpstr>Distance Determination</vt:lpstr>
      <vt:lpstr>Range Resolution</vt:lpstr>
      <vt:lpstr>Working Principle</vt:lpstr>
      <vt:lpstr>Working Principle</vt:lpstr>
      <vt:lpstr>PowerPoint Presentation</vt:lpstr>
      <vt:lpstr>Radar Range Resolution</vt:lpstr>
      <vt:lpstr>Radar Range Resolution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Matched Filter (North Filter)</vt:lpstr>
      <vt:lpstr>Matched Filter (North Filter)</vt:lpstr>
      <vt:lpstr>Matched Filter (North Filter)</vt:lpstr>
      <vt:lpstr>Matched Filter (North Filter)</vt:lpstr>
      <vt:lpstr>PowerPoint Presentation</vt:lpstr>
      <vt:lpstr>LFM Signals</vt:lpstr>
      <vt:lpstr>LFM Signals</vt:lpstr>
      <vt:lpstr>LFM Signals</vt:lpstr>
      <vt:lpstr>LFM Signals in Matlab</vt:lpstr>
      <vt:lpstr>LFM Signals in Matlab</vt:lpstr>
      <vt:lpstr>LFM Signals in Matlab</vt:lpstr>
      <vt:lpstr>LFM Signals in Matlab</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Radar Principles and Signal Processing </dc:title>
  <dc:creator>Utente di Microsoft Office</dc:creator>
  <cp:lastModifiedBy>Carmine Clemente</cp:lastModifiedBy>
  <cp:revision>24</cp:revision>
  <cp:lastPrinted>2022-02-13T09:35:24Z</cp:lastPrinted>
  <dcterms:created xsi:type="dcterms:W3CDTF">2018-02-05T11:27:40Z</dcterms:created>
  <dcterms:modified xsi:type="dcterms:W3CDTF">2024-02-02T15:33:18Z</dcterms:modified>
</cp:coreProperties>
</file>